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92" r:id="rId3"/>
    <p:sldId id="277" r:id="rId4"/>
    <p:sldId id="258" r:id="rId5"/>
    <p:sldId id="262" r:id="rId6"/>
    <p:sldId id="268" r:id="rId7"/>
    <p:sldId id="271" r:id="rId8"/>
    <p:sldId id="276" r:id="rId9"/>
    <p:sldId id="264" r:id="rId10"/>
    <p:sldId id="261" r:id="rId11"/>
    <p:sldId id="272" r:id="rId12"/>
    <p:sldId id="288" r:id="rId13"/>
    <p:sldId id="291" r:id="rId14"/>
    <p:sldId id="265" r:id="rId15"/>
    <p:sldId id="273" r:id="rId16"/>
    <p:sldId id="284" r:id="rId17"/>
    <p:sldId id="285" r:id="rId18"/>
    <p:sldId id="267" r:id="rId19"/>
    <p:sldId id="269" r:id="rId20"/>
    <p:sldId id="286" r:id="rId21"/>
    <p:sldId id="289" r:id="rId22"/>
    <p:sldId id="290" r:id="rId23"/>
    <p:sldId id="275" r:id="rId24"/>
    <p:sldId id="278" r:id="rId25"/>
    <p:sldId id="287"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737" autoAdjust="0"/>
  </p:normalViewPr>
  <p:slideViewPr>
    <p:cSldViewPr>
      <p:cViewPr varScale="1">
        <p:scale>
          <a:sx n="87" d="100"/>
          <a:sy n="87" d="100"/>
        </p:scale>
        <p:origin x="-1470" y="-84"/>
      </p:cViewPr>
      <p:guideLst>
        <p:guide orient="horz" pos="2160"/>
        <p:guide pos="2880"/>
      </p:guideLst>
    </p:cSldViewPr>
  </p:slideViewPr>
  <p:outlineViewPr>
    <p:cViewPr>
      <p:scale>
        <a:sx n="33" d="100"/>
        <a:sy n="33" d="100"/>
      </p:scale>
      <p:origin x="0" y="1147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4C025E-21C2-485C-930B-1DA258E3D06E}" type="datetimeFigureOut">
              <a:rPr lang="en-US" smtClean="0"/>
              <a:pPr/>
              <a:t>4/24/2012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8A3756-A6FD-4F0D-90D8-2892E45BCA59}" type="slidenum">
              <a:rPr lang="en-US" smtClean="0"/>
              <a:pPr/>
              <a:t>‹#›</a:t>
            </a:fld>
            <a:endParaRPr lang="en-US" dirty="0"/>
          </a:p>
        </p:txBody>
      </p:sp>
    </p:spTree>
    <p:extLst>
      <p:ext uri="{BB962C8B-B14F-4D97-AF65-F5344CB8AC3E}">
        <p14:creationId xmlns="" xmlns:p14="http://schemas.microsoft.com/office/powerpoint/2010/main" val="2686774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13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could explain why Mrs. Smith is no longer a candidate.</a:t>
            </a:r>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14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15</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17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22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8A3756-A6FD-4F0D-90D8-2892E45BCA59}" type="slidenum">
              <a:rPr lang="en-US" smtClean="0"/>
              <a:pPr/>
              <a:t>25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9F7814-E2FC-477F-BE6E-3309F978975C}"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9F7814-E2FC-477F-BE6E-3309F978975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DA9F7814-E2FC-477F-BE6E-3309F978975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9F7814-E2FC-477F-BE6E-3309F978975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9F7814-E2FC-477F-BE6E-3309F978975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9F7814-E2FC-477F-BE6E-3309F978975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9F7814-E2FC-477F-BE6E-3309F978975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9F7814-E2FC-477F-BE6E-3309F978975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9F7814-E2FC-477F-BE6E-3309F978975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1CDF52-1CBF-4B96-88CE-706A57DD0C54}" type="datetimeFigureOut">
              <a:rPr lang="en-US" smtClean="0"/>
              <a:pPr/>
              <a:t>4/24/2012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9F7814-E2FC-477F-BE6E-3309F978975C}"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51CDF52-1CBF-4B96-88CE-706A57DD0C54}" type="datetimeFigureOut">
              <a:rPr lang="en-US" smtClean="0"/>
              <a:pPr/>
              <a:t>4/24/2012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DA9F7814-E2FC-477F-BE6E-3309F978975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51CDF52-1CBF-4B96-88CE-706A57DD0C54}" type="datetimeFigureOut">
              <a:rPr lang="en-US" smtClean="0"/>
              <a:pPr/>
              <a:t>4/24/2012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A9F7814-E2FC-477F-BE6E-3309F978975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slide" Target="slide12.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2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strokecenter.org/patients/about-stroke/stroke-statistics/" TargetMode="External"/><Relationship Id="rId4" Type="http://schemas.openxmlformats.org/officeDocument/2006/relationships/hyperlink" Target="https://www.activase.com/home/index.jsp"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sz="half" idx="1"/>
          </p:nvPr>
        </p:nvSpPr>
        <p:spPr>
          <a:xfrm>
            <a:off x="457200" y="914400"/>
            <a:ext cx="8458200" cy="5788152"/>
          </a:xfrm>
          <a:noFill/>
        </p:spPr>
        <p:txBody>
          <a:bodyPr>
            <a:normAutofit fontScale="92500" lnSpcReduction="20000"/>
          </a:bodyPr>
          <a:lstStyle/>
          <a:p>
            <a:pPr algn="r"/>
            <a:endParaRPr lang="en-US" sz="4800" dirty="0" smtClean="0">
              <a:solidFill>
                <a:srgbClr val="FFFF00"/>
              </a:solidFill>
            </a:endParaRPr>
          </a:p>
          <a:p>
            <a:pPr algn="r"/>
            <a:endParaRPr lang="en-US" sz="4800" dirty="0" smtClean="0">
              <a:solidFill>
                <a:srgbClr val="FFFF00"/>
              </a:solidFill>
            </a:endParaRPr>
          </a:p>
          <a:p>
            <a:pPr algn="ctr">
              <a:buNone/>
            </a:pPr>
            <a:r>
              <a:rPr lang="en-US" sz="4800" dirty="0" smtClean="0">
                <a:ln>
                  <a:solidFill>
                    <a:schemeClr val="tx1"/>
                  </a:solidFill>
                </a:ln>
                <a:solidFill>
                  <a:srgbClr val="FFFF00"/>
                </a:solidFill>
              </a:rPr>
              <a:t>To tPA or not to tPA</a:t>
            </a:r>
            <a:r>
              <a:rPr lang="en-US" sz="4800" dirty="0" smtClean="0">
                <a:solidFill>
                  <a:srgbClr val="FFFF00"/>
                </a:solidFill>
              </a:rPr>
              <a:t>?</a:t>
            </a:r>
          </a:p>
          <a:p>
            <a:pPr algn="ctr">
              <a:buNone/>
            </a:pPr>
            <a:endParaRPr lang="en-US" sz="4800" dirty="0" smtClean="0">
              <a:solidFill>
                <a:srgbClr val="FFFF00"/>
              </a:solidFill>
            </a:endParaRPr>
          </a:p>
          <a:p>
            <a:pPr algn="ctr">
              <a:buNone/>
            </a:pPr>
            <a:r>
              <a:rPr lang="en-US" sz="4800" dirty="0" smtClean="0">
                <a:ln>
                  <a:solidFill>
                    <a:schemeClr val="tx1"/>
                  </a:solidFill>
                </a:ln>
                <a:solidFill>
                  <a:srgbClr val="FFFF00"/>
                </a:solidFill>
              </a:rPr>
              <a:t>Answers to the question</a:t>
            </a:r>
            <a:r>
              <a:rPr lang="en-US" sz="4800" dirty="0" smtClean="0">
                <a:solidFill>
                  <a:srgbClr val="FFFF00"/>
                </a:solidFill>
              </a:rPr>
              <a:t> </a:t>
            </a:r>
          </a:p>
          <a:p>
            <a:pPr algn="ctr">
              <a:buNone/>
            </a:pPr>
            <a:endParaRPr lang="en-US" sz="2400" dirty="0" smtClean="0">
              <a:ln>
                <a:solidFill>
                  <a:schemeClr val="bg1"/>
                </a:solidFill>
              </a:ln>
              <a:solidFill>
                <a:srgbClr val="FF0000"/>
              </a:solidFill>
            </a:endParaRPr>
          </a:p>
          <a:p>
            <a:pPr algn="ctr">
              <a:buNone/>
            </a:pPr>
            <a:endParaRPr lang="en-US" sz="2400" dirty="0">
              <a:ln>
                <a:solidFill>
                  <a:schemeClr val="bg1"/>
                </a:solidFill>
              </a:ln>
              <a:solidFill>
                <a:srgbClr val="FF0000"/>
              </a:solidFill>
            </a:endParaRPr>
          </a:p>
          <a:p>
            <a:pPr algn="ctr">
              <a:buNone/>
            </a:pPr>
            <a:endParaRPr lang="en-US" sz="2400" dirty="0" smtClean="0">
              <a:ln>
                <a:solidFill>
                  <a:schemeClr val="bg1"/>
                </a:solidFill>
              </a:ln>
              <a:solidFill>
                <a:srgbClr val="FF0000"/>
              </a:solidFill>
            </a:endParaRPr>
          </a:p>
          <a:p>
            <a:pPr algn="ctr">
              <a:buNone/>
            </a:pPr>
            <a:endParaRPr lang="en-US" sz="2400" dirty="0">
              <a:ln>
                <a:solidFill>
                  <a:schemeClr val="bg1"/>
                </a:solidFill>
              </a:ln>
              <a:solidFill>
                <a:srgbClr val="FF0000"/>
              </a:solidFill>
            </a:endParaRPr>
          </a:p>
          <a:p>
            <a:pPr algn="ctr">
              <a:buNone/>
            </a:pPr>
            <a:r>
              <a:rPr lang="en-US" sz="2400" dirty="0" smtClean="0">
                <a:ln>
                  <a:solidFill>
                    <a:schemeClr val="bg1"/>
                  </a:solidFill>
                </a:ln>
                <a:solidFill>
                  <a:srgbClr val="FF0000"/>
                </a:solidFill>
              </a:rPr>
              <a:t>Mary McMullen RN BSN CEN</a:t>
            </a:r>
          </a:p>
          <a:p>
            <a:pPr algn="ctr">
              <a:buNone/>
            </a:pPr>
            <a:r>
              <a:rPr lang="en-US" sz="2400" dirty="0" smtClean="0">
                <a:ln>
                  <a:solidFill>
                    <a:schemeClr val="bg1"/>
                  </a:solidFill>
                </a:ln>
                <a:solidFill>
                  <a:srgbClr val="FF0000"/>
                </a:solidFill>
              </a:rPr>
              <a:t>MSN 621 </a:t>
            </a:r>
          </a:p>
          <a:p>
            <a:pPr algn="ctr">
              <a:buNone/>
            </a:pPr>
            <a:r>
              <a:rPr lang="en-US" sz="2400" dirty="0" smtClean="0">
                <a:ln>
                  <a:solidFill>
                    <a:schemeClr val="bg1"/>
                  </a:solidFill>
                </a:ln>
                <a:solidFill>
                  <a:srgbClr val="FF0000"/>
                </a:solidFill>
              </a:rPr>
              <a:t>Alverno College </a:t>
            </a:r>
          </a:p>
          <a:p>
            <a:pPr algn="ctr">
              <a:buNone/>
            </a:pPr>
            <a:endParaRPr lang="en-US" sz="2400" dirty="0" smtClean="0">
              <a:solidFill>
                <a:srgbClr val="FF0000"/>
              </a:solidFill>
            </a:endParaRPr>
          </a:p>
          <a:p>
            <a:pPr algn="ctr">
              <a:buNone/>
            </a:pPr>
            <a:endParaRPr lang="en-US" sz="1600" dirty="0" smtClean="0">
              <a:solidFill>
                <a:srgbClr val="FF0000"/>
              </a:solidFill>
            </a:endParaRPr>
          </a:p>
          <a:p>
            <a:pPr algn="ctr">
              <a:buNone/>
            </a:pPr>
            <a:endParaRPr lang="en-US" sz="1600" dirty="0" smtClean="0">
              <a:solidFill>
                <a:srgbClr val="FF0000"/>
              </a:solidFill>
            </a:endParaRPr>
          </a:p>
          <a:p>
            <a:pPr lvl="8" algn="ctr">
              <a:buNone/>
            </a:pPr>
            <a:r>
              <a:rPr lang="en-US" sz="1400" dirty="0" smtClean="0">
                <a:solidFill>
                  <a:srgbClr val="FF0000"/>
                </a:solidFill>
              </a:rPr>
              <a:t>						Microsoft Clip Art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a:t>
            </a:r>
            <a:endParaRPr lang="en-US" dirty="0"/>
          </a:p>
        </p:txBody>
      </p:sp>
      <p:sp>
        <p:nvSpPr>
          <p:cNvPr id="3" name="Content Placeholder 2"/>
          <p:cNvSpPr>
            <a:spLocks noGrp="1"/>
          </p:cNvSpPr>
          <p:nvPr>
            <p:ph idx="1"/>
          </p:nvPr>
        </p:nvSpPr>
        <p:spPr>
          <a:xfrm>
            <a:off x="457200" y="1775191"/>
            <a:ext cx="8382000" cy="4625609"/>
          </a:xfrm>
        </p:spPr>
        <p:txBody>
          <a:bodyPr/>
          <a:lstStyle/>
          <a:p>
            <a:endParaRPr lang="en-US" dirty="0" smtClean="0"/>
          </a:p>
          <a:p>
            <a:pPr marL="118872" indent="0">
              <a:buNone/>
            </a:pPr>
            <a:r>
              <a:rPr lang="en-US" dirty="0" smtClean="0"/>
              <a:t>Thinking of the time constraints, which patient(s) could be a candidate for tPA? </a:t>
            </a:r>
          </a:p>
          <a:p>
            <a:endParaRPr lang="en-US" dirty="0" smtClean="0"/>
          </a:p>
          <a:p>
            <a:endParaRPr lang="en-US" dirty="0"/>
          </a:p>
        </p:txBody>
      </p:sp>
      <p:sp>
        <p:nvSpPr>
          <p:cNvPr id="5" name="Rectangle 4"/>
          <p:cNvSpPr/>
          <p:nvPr/>
        </p:nvSpPr>
        <p:spPr>
          <a:xfrm>
            <a:off x="3429000" y="4724400"/>
            <a:ext cx="2514600" cy="1524000"/>
          </a:xfrm>
          <a:prstGeom prst="rect">
            <a:avLst/>
          </a:prstGeom>
          <a:solidFill>
            <a:srgbClr val="2211FB"/>
          </a:solidFill>
          <a:ln>
            <a:noFill/>
          </a:ln>
          <a:effectLst>
            <a:glow rad="1397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Ms. Watkins </a:t>
            </a:r>
          </a:p>
          <a:p>
            <a:pPr algn="ctr"/>
            <a:r>
              <a:rPr lang="en-US" sz="2400" dirty="0" smtClean="0"/>
              <a:t>No, It has been too long since start of symptoms </a:t>
            </a:r>
            <a:endParaRPr lang="en-US" sz="2400" dirty="0"/>
          </a:p>
        </p:txBody>
      </p:sp>
      <p:sp>
        <p:nvSpPr>
          <p:cNvPr id="6" name="Rectangle 5"/>
          <p:cNvSpPr/>
          <p:nvPr/>
        </p:nvSpPr>
        <p:spPr>
          <a:xfrm>
            <a:off x="6214334" y="4713642"/>
            <a:ext cx="2514600" cy="1524000"/>
          </a:xfrm>
          <a:prstGeom prst="rect">
            <a:avLst/>
          </a:prstGeom>
          <a:ln>
            <a:noFill/>
          </a:ln>
          <a:effectLst>
            <a:glow rad="1397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dirty="0" smtClean="0"/>
              <a:t>Mrs. Smith </a:t>
            </a:r>
          </a:p>
          <a:p>
            <a:pPr algn="ctr"/>
            <a:endParaRPr lang="en-US" sz="2400" dirty="0"/>
          </a:p>
          <a:p>
            <a:pPr algn="ctr"/>
            <a:r>
              <a:rPr lang="en-US" sz="2400" dirty="0" smtClean="0"/>
              <a:t>Correct </a:t>
            </a:r>
            <a:endParaRPr lang="en-US" sz="2400" dirty="0"/>
          </a:p>
        </p:txBody>
      </p:sp>
      <p:sp>
        <p:nvSpPr>
          <p:cNvPr id="7" name="Rectangle 6"/>
          <p:cNvSpPr/>
          <p:nvPr/>
        </p:nvSpPr>
        <p:spPr>
          <a:xfrm>
            <a:off x="457200" y="4724400"/>
            <a:ext cx="2514600" cy="15240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Mr. Ripley </a:t>
            </a:r>
          </a:p>
          <a:p>
            <a:pPr algn="ctr"/>
            <a:endParaRPr lang="en-US" sz="2400" dirty="0"/>
          </a:p>
          <a:p>
            <a:pPr algn="ctr"/>
            <a:r>
              <a:rPr lang="en-US" sz="2400" dirty="0" smtClean="0"/>
              <a:t>Correct </a:t>
            </a:r>
            <a:endParaRPr lang="en-US" sz="2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2050" name="Picture 2" descr="C:\Users\The McvMullens\Pictures\princ_rm_photo_of_ct_scan_showing_ischemic_stroke.jpg"/>
          <p:cNvPicPr>
            <a:picLocks noChangeAspect="1" noChangeArrowheads="1"/>
          </p:cNvPicPr>
          <p:nvPr/>
        </p:nvPicPr>
        <p:blipFill>
          <a:blip r:embed="rId3" cstate="print"/>
          <a:srcRect/>
          <a:stretch>
            <a:fillRect/>
          </a:stretch>
        </p:blipFill>
        <p:spPr bwMode="auto">
          <a:xfrm>
            <a:off x="6096000" y="2667000"/>
            <a:ext cx="2895600" cy="2667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itle 4"/>
          <p:cNvSpPr>
            <a:spLocks noGrp="1"/>
          </p:cNvSpPr>
          <p:nvPr>
            <p:ph type="title"/>
          </p:nvPr>
        </p:nvSpPr>
        <p:spPr/>
        <p:txBody>
          <a:bodyPr>
            <a:normAutofit fontScale="90000"/>
          </a:bodyPr>
          <a:lstStyle/>
          <a:p>
            <a:pPr algn="ctr"/>
            <a:r>
              <a:rPr lang="en-US" dirty="0" smtClean="0"/>
              <a:t>Criteria for considering TPA as a treatment option: </a:t>
            </a:r>
          </a:p>
        </p:txBody>
      </p:sp>
      <p:sp>
        <p:nvSpPr>
          <p:cNvPr id="6" name="Content Placeholder 5"/>
          <p:cNvSpPr>
            <a:spLocks noGrp="1"/>
          </p:cNvSpPr>
          <p:nvPr>
            <p:ph idx="1"/>
          </p:nvPr>
        </p:nvSpPr>
        <p:spPr>
          <a:xfrm>
            <a:off x="457200" y="1752600"/>
            <a:ext cx="5486400" cy="4373563"/>
          </a:xfrm>
        </p:spPr>
        <p:txBody>
          <a:bodyPr>
            <a:normAutofit fontScale="92500"/>
          </a:bodyPr>
          <a:lstStyle/>
          <a:p>
            <a:r>
              <a:rPr lang="en-US" dirty="0" smtClean="0"/>
              <a:t>Noncontrast CT scan without </a:t>
            </a:r>
          </a:p>
          <a:p>
            <a:pPr>
              <a:buNone/>
            </a:pPr>
            <a:r>
              <a:rPr lang="en-US" dirty="0" smtClean="0"/>
              <a:t>    		evidence of hemorrhage  </a:t>
            </a:r>
          </a:p>
          <a:p>
            <a:r>
              <a:rPr lang="en-US" dirty="0" smtClean="0"/>
              <a:t>Measurable deficit on stroke 	</a:t>
            </a:r>
            <a:r>
              <a:rPr lang="en-US" u="sng" dirty="0" smtClean="0">
                <a:hlinkClick r:id="rId4" action="ppaction://hlinksldjump"/>
              </a:rPr>
              <a:t>NIH stroke scale</a:t>
            </a:r>
            <a:r>
              <a:rPr lang="en-US" dirty="0" smtClean="0"/>
              <a:t> exam</a:t>
            </a:r>
          </a:p>
          <a:p>
            <a:r>
              <a:rPr lang="en-US" dirty="0" smtClean="0"/>
              <a:t>Time since onset of symptoms 	is clearly &lt;3 hr before TPA </a:t>
            </a:r>
          </a:p>
          <a:p>
            <a:pPr>
              <a:buNone/>
            </a:pPr>
            <a:r>
              <a:rPr lang="en-US" dirty="0" smtClean="0"/>
              <a:t>   		 administration would begin</a:t>
            </a:r>
          </a:p>
          <a:p>
            <a:r>
              <a:rPr lang="en-US" dirty="0" smtClean="0"/>
              <a:t>Patient  age 18 or older</a:t>
            </a:r>
          </a:p>
          <a:p>
            <a:pPr>
              <a:buNone/>
            </a:pPr>
            <a:r>
              <a:rPr lang="en-US" dirty="0" smtClean="0"/>
              <a:t> 					</a:t>
            </a:r>
            <a:r>
              <a:rPr lang="en-US" sz="1200" dirty="0" err="1" smtClean="0"/>
              <a:t>Aldeen</a:t>
            </a:r>
            <a:r>
              <a:rPr lang="en-US" sz="1200" dirty="0" smtClean="0"/>
              <a:t>, 2009</a:t>
            </a:r>
            <a:endParaRPr lang="en-US" sz="1200" dirty="0"/>
          </a:p>
        </p:txBody>
      </p:sp>
      <p:sp>
        <p:nvSpPr>
          <p:cNvPr id="8" name="TextBox 7"/>
          <p:cNvSpPr txBox="1"/>
          <p:nvPr/>
        </p:nvSpPr>
        <p:spPr>
          <a:xfrm>
            <a:off x="6934200" y="5867400"/>
            <a:ext cx="1119217" cy="246221"/>
          </a:xfrm>
          <a:prstGeom prst="rect">
            <a:avLst/>
          </a:prstGeom>
          <a:noFill/>
        </p:spPr>
        <p:txBody>
          <a:bodyPr wrap="none" rtlCol="0">
            <a:spAutoFit/>
          </a:bodyPr>
          <a:lstStyle/>
          <a:p>
            <a:r>
              <a:rPr lang="en-US" sz="1000" dirty="0" smtClean="0"/>
              <a:t>Microsoft Clip Art</a:t>
            </a:r>
            <a:endParaRPr lang="en-U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524001"/>
            <a:ext cx="8229600" cy="4876800"/>
          </a:xfrm>
        </p:spPr>
        <p:txBody>
          <a:bodyPr>
            <a:normAutofit fontScale="85000" lnSpcReduction="20000"/>
          </a:bodyPr>
          <a:lstStyle/>
          <a:p>
            <a:pPr algn="ctr">
              <a:buNone/>
            </a:pPr>
            <a:r>
              <a:rPr lang="en-US" dirty="0" smtClean="0"/>
              <a:t>The NIH Stroke Scale </a:t>
            </a:r>
          </a:p>
          <a:p>
            <a:endParaRPr lang="en-US" dirty="0" smtClean="0"/>
          </a:p>
          <a:p>
            <a:r>
              <a:rPr lang="en-US" dirty="0" smtClean="0"/>
              <a:t>*The NIHSS is a 15-item neurologic examination stroke scale used to evaluate the effect of acute cerebral infarction on the levels of consciousness, language, neglect, visual-field loss, extra ocular movement, motor strength, ataxia, dysarthria, and sensory loss. A trained observer rates the patent’s ability to answer questions and perform activities. Ratings for each item are scored with 3 to 5 grades with 0 as normal, and there is an allowance for untestable items. The single patient assessment requires less than 10 minutes to complete.</a:t>
            </a:r>
          </a:p>
          <a:p>
            <a:pPr lvl="8">
              <a:buNone/>
            </a:pPr>
            <a:r>
              <a:rPr lang="en-US" dirty="0" smtClean="0"/>
              <a:t>				NIH Stroke Scale International (2010)</a:t>
            </a:r>
          </a:p>
          <a:p>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pic>
        <p:nvPicPr>
          <p:cNvPr id="2050" name="Picture 2" descr="C:\Users\The McvMullens\Pictures\princ_rm_photo_of_ct_scan_showing_ischemic_stroke.jpg"/>
          <p:cNvPicPr>
            <a:picLocks noChangeAspect="1" noChangeArrowheads="1"/>
          </p:cNvPicPr>
          <p:nvPr/>
        </p:nvPicPr>
        <p:blipFill>
          <a:blip r:embed="rId4" cstate="print"/>
          <a:srcRect/>
          <a:stretch>
            <a:fillRect/>
          </a:stretch>
        </p:blipFill>
        <p:spPr bwMode="auto">
          <a:xfrm>
            <a:off x="6096000" y="3048000"/>
            <a:ext cx="2895600" cy="2438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itle 4"/>
          <p:cNvSpPr>
            <a:spLocks noGrp="1"/>
          </p:cNvSpPr>
          <p:nvPr>
            <p:ph type="title"/>
          </p:nvPr>
        </p:nvSpPr>
        <p:spPr/>
        <p:txBody>
          <a:bodyPr>
            <a:normAutofit fontScale="90000"/>
          </a:bodyPr>
          <a:lstStyle/>
          <a:p>
            <a:pPr algn="ctr"/>
            <a:r>
              <a:rPr lang="en-US" dirty="0" smtClean="0"/>
              <a:t>Criteria for considering TPA as a treatment option: </a:t>
            </a:r>
          </a:p>
        </p:txBody>
      </p:sp>
      <p:sp>
        <p:nvSpPr>
          <p:cNvPr id="6" name="Content Placeholder 5"/>
          <p:cNvSpPr>
            <a:spLocks noGrp="1"/>
          </p:cNvSpPr>
          <p:nvPr>
            <p:ph idx="1"/>
          </p:nvPr>
        </p:nvSpPr>
        <p:spPr>
          <a:xfrm>
            <a:off x="457200" y="1752600"/>
            <a:ext cx="5486400" cy="4373563"/>
          </a:xfrm>
        </p:spPr>
        <p:txBody>
          <a:bodyPr>
            <a:normAutofit fontScale="92500"/>
          </a:bodyPr>
          <a:lstStyle/>
          <a:p>
            <a:r>
              <a:rPr lang="en-US" dirty="0" smtClean="0"/>
              <a:t>Noncontrast CT scan without </a:t>
            </a:r>
          </a:p>
          <a:p>
            <a:pPr>
              <a:buNone/>
            </a:pPr>
            <a:r>
              <a:rPr lang="en-US" dirty="0" smtClean="0"/>
              <a:t>    		evidence of hemorrhage  </a:t>
            </a:r>
          </a:p>
          <a:p>
            <a:r>
              <a:rPr lang="en-US" dirty="0" smtClean="0"/>
              <a:t>Measurable deficit on stroke 	</a:t>
            </a:r>
            <a:r>
              <a:rPr lang="en-US" u="sng" dirty="0" smtClean="0">
                <a:hlinkClick r:id="rId5" action="ppaction://hlinksldjump"/>
              </a:rPr>
              <a:t>NIH stroke scale</a:t>
            </a:r>
            <a:r>
              <a:rPr lang="en-US" dirty="0" smtClean="0"/>
              <a:t> exam</a:t>
            </a:r>
          </a:p>
          <a:p>
            <a:r>
              <a:rPr lang="en-US" dirty="0" smtClean="0"/>
              <a:t>Time since onset of symptoms 	is clearly &lt;3 hr before TPA </a:t>
            </a:r>
          </a:p>
          <a:p>
            <a:pPr>
              <a:buNone/>
            </a:pPr>
            <a:r>
              <a:rPr lang="en-US" dirty="0" smtClean="0"/>
              <a:t>   		 administration would begin</a:t>
            </a:r>
          </a:p>
          <a:p>
            <a:r>
              <a:rPr lang="en-US" dirty="0" smtClean="0"/>
              <a:t>Patient  age 18 or older</a:t>
            </a:r>
          </a:p>
          <a:p>
            <a:pPr>
              <a:buNone/>
            </a:pPr>
            <a:r>
              <a:rPr lang="en-US" dirty="0" smtClean="0"/>
              <a:t> 					</a:t>
            </a:r>
            <a:r>
              <a:rPr lang="en-US" sz="1200" dirty="0" err="1" smtClean="0"/>
              <a:t>Aldeen</a:t>
            </a:r>
            <a:r>
              <a:rPr lang="en-US" sz="1200" dirty="0" smtClean="0"/>
              <a:t>, 2009</a:t>
            </a:r>
            <a:endParaRPr lang="en-US" sz="1200" dirty="0"/>
          </a:p>
        </p:txBody>
      </p:sp>
      <p:sp>
        <p:nvSpPr>
          <p:cNvPr id="8" name="TextBox 7"/>
          <p:cNvSpPr txBox="1"/>
          <p:nvPr/>
        </p:nvSpPr>
        <p:spPr>
          <a:xfrm>
            <a:off x="6934200" y="5867400"/>
            <a:ext cx="1119217" cy="246221"/>
          </a:xfrm>
          <a:prstGeom prst="rect">
            <a:avLst/>
          </a:prstGeom>
          <a:noFill/>
        </p:spPr>
        <p:txBody>
          <a:bodyPr wrap="none" rtlCol="0">
            <a:spAutoFit/>
          </a:bodyPr>
          <a:lstStyle/>
          <a:p>
            <a:r>
              <a:rPr lang="en-US" sz="1000" dirty="0" smtClean="0"/>
              <a:t>Microsoft Clip Art</a:t>
            </a:r>
            <a:endParaRPr lang="en-U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Case Study (con’t) </a:t>
            </a:r>
            <a:endParaRPr lang="en-US" dirty="0"/>
          </a:p>
        </p:txBody>
      </p:sp>
      <p:sp>
        <p:nvSpPr>
          <p:cNvPr id="3" name="Content Placeholder 2"/>
          <p:cNvSpPr>
            <a:spLocks noGrp="1"/>
          </p:cNvSpPr>
          <p:nvPr>
            <p:ph idx="1"/>
          </p:nvPr>
        </p:nvSpPr>
        <p:spPr/>
        <p:txBody>
          <a:bodyPr/>
          <a:lstStyle/>
          <a:p>
            <a:pPr>
              <a:buNone/>
            </a:pPr>
            <a:r>
              <a:rPr lang="en-US" dirty="0" smtClean="0"/>
              <a:t>A Stat CT scan is ordered on Mr. Ripley and Mrs. Smith </a:t>
            </a:r>
          </a:p>
          <a:p>
            <a:r>
              <a:rPr lang="en-US" dirty="0" smtClean="0"/>
              <a:t>Mr. Ripley’s report shows no acute changes </a:t>
            </a:r>
          </a:p>
          <a:p>
            <a:r>
              <a:rPr lang="en-US" dirty="0" smtClean="0"/>
              <a:t>Mrs. Smith’s report shows a large subarachnoid hemorrhage </a:t>
            </a:r>
          </a:p>
          <a:p>
            <a:r>
              <a:rPr lang="en-US" dirty="0" smtClean="0"/>
              <a:t>Who could still be considered for tPA?  </a:t>
            </a:r>
          </a:p>
          <a:p>
            <a:endParaRPr lang="en-US" dirty="0"/>
          </a:p>
        </p:txBody>
      </p:sp>
      <p:sp>
        <p:nvSpPr>
          <p:cNvPr id="5" name="Rectangle 4"/>
          <p:cNvSpPr/>
          <p:nvPr/>
        </p:nvSpPr>
        <p:spPr>
          <a:xfrm>
            <a:off x="4800600" y="4876800"/>
            <a:ext cx="3276600" cy="16002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Mr. Ripley </a:t>
            </a:r>
          </a:p>
          <a:p>
            <a:pPr algn="ctr"/>
            <a:endParaRPr lang="en-US" sz="2400" dirty="0" smtClean="0"/>
          </a:p>
          <a:p>
            <a:pPr algn="ctr"/>
            <a:r>
              <a:rPr lang="en-US" sz="2400" dirty="0" smtClean="0"/>
              <a:t>Correct </a:t>
            </a:r>
            <a:endParaRPr lang="en-US" sz="2400" dirty="0"/>
          </a:p>
        </p:txBody>
      </p:sp>
      <p:sp>
        <p:nvSpPr>
          <p:cNvPr id="7" name="Rectangle 6"/>
          <p:cNvSpPr/>
          <p:nvPr/>
        </p:nvSpPr>
        <p:spPr>
          <a:xfrm>
            <a:off x="990600" y="4876800"/>
            <a:ext cx="3276600" cy="15240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Mrs. Smith </a:t>
            </a:r>
          </a:p>
          <a:p>
            <a:pPr algn="ctr"/>
            <a:endParaRPr lang="en-US" sz="2400" dirty="0" smtClean="0"/>
          </a:p>
          <a:p>
            <a:pPr algn="ctr"/>
            <a:r>
              <a:rPr lang="en-US" sz="2400" dirty="0" smtClean="0"/>
              <a:t>No  </a:t>
            </a:r>
            <a:r>
              <a:rPr lang="en-US" sz="1400" dirty="0" err="1" smtClean="0"/>
              <a:t>tPA</a:t>
            </a:r>
            <a:r>
              <a:rPr lang="en-US" sz="1400" dirty="0" smtClean="0"/>
              <a:t> could cause further intracranial bleeding </a:t>
            </a:r>
            <a:endParaRPr lang="en-US" sz="1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rmAutofit/>
          </a:bodyPr>
          <a:lstStyle/>
          <a:p>
            <a:pPr algn="ctr"/>
            <a:r>
              <a:rPr lang="en-US" sz="3200" dirty="0" smtClean="0"/>
              <a:t>Criteria for </a:t>
            </a:r>
            <a:r>
              <a:rPr lang="en-US" sz="3200" dirty="0"/>
              <a:t> </a:t>
            </a:r>
            <a:r>
              <a:rPr lang="en-US" sz="3200" dirty="0" smtClean="0"/>
              <a:t>excluding as a treatment option </a:t>
            </a:r>
            <a:br>
              <a:rPr lang="en-US" sz="3200" dirty="0" smtClean="0"/>
            </a:br>
            <a:r>
              <a:rPr lang="en-US" sz="3200" dirty="0" smtClean="0"/>
              <a:t>(Click on each box)</a:t>
            </a:r>
            <a:endParaRPr lang="en-US" sz="3200" dirty="0"/>
          </a:p>
        </p:txBody>
      </p:sp>
      <p:sp>
        <p:nvSpPr>
          <p:cNvPr id="6" name="Rectangle 5"/>
          <p:cNvSpPr/>
          <p:nvPr/>
        </p:nvSpPr>
        <p:spPr>
          <a:xfrm>
            <a:off x="152400" y="1600200"/>
            <a:ext cx="3581400" cy="29718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Signs of Intracranial Bleeding </a:t>
            </a:r>
            <a:r>
              <a:rPr lang="en-US" sz="2400" dirty="0" smtClean="0"/>
              <a:t>  </a:t>
            </a:r>
          </a:p>
          <a:p>
            <a:pPr algn="ctr"/>
            <a:endParaRPr lang="en-US" sz="2400" dirty="0"/>
          </a:p>
          <a:p>
            <a:pPr>
              <a:lnSpc>
                <a:spcPct val="120000"/>
              </a:lnSpc>
            </a:pPr>
            <a:r>
              <a:rPr lang="en-US" sz="2400" i="1" dirty="0" smtClean="0"/>
              <a:t>Loss of consciousness, Vomiting,                         Severe Headache,          Seizure at stroke onset</a:t>
            </a:r>
            <a:r>
              <a:rPr lang="en-US" sz="2400" dirty="0" smtClean="0"/>
              <a:t> </a:t>
            </a:r>
            <a:endParaRPr lang="en-US" sz="2400" dirty="0"/>
          </a:p>
        </p:txBody>
      </p:sp>
      <p:sp>
        <p:nvSpPr>
          <p:cNvPr id="7" name="Rectangle 6"/>
          <p:cNvSpPr/>
          <p:nvPr/>
        </p:nvSpPr>
        <p:spPr>
          <a:xfrm>
            <a:off x="152400" y="4800600"/>
            <a:ext cx="3657600" cy="1905000"/>
          </a:xfrm>
          <a:prstGeom prst="rect">
            <a:avLst/>
          </a:prstGeom>
          <a:solidFill>
            <a:srgbClr val="0070C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Active Bleeding </a:t>
            </a:r>
            <a:r>
              <a:rPr lang="en-US" sz="2400" dirty="0" smtClean="0"/>
              <a:t> </a:t>
            </a:r>
          </a:p>
          <a:p>
            <a:pPr algn="ctr"/>
            <a:endParaRPr lang="en-US" sz="2400" dirty="0"/>
          </a:p>
          <a:p>
            <a:r>
              <a:rPr lang="en-US" sz="2400" i="1" dirty="0" smtClean="0"/>
              <a:t>Active internal bleeding,          GI or GU bleeding within the  past 21 days</a:t>
            </a:r>
          </a:p>
        </p:txBody>
      </p:sp>
      <p:sp>
        <p:nvSpPr>
          <p:cNvPr id="9" name="Rectangle 8"/>
          <p:cNvSpPr/>
          <p:nvPr/>
        </p:nvSpPr>
        <p:spPr>
          <a:xfrm>
            <a:off x="4419600" y="1600200"/>
            <a:ext cx="4419600" cy="4953000"/>
          </a:xfrm>
          <a:prstGeom prst="rect">
            <a:avLst/>
          </a:prstGeom>
          <a:solidFill>
            <a:schemeClr val="tx1"/>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High Risk of Bleeding</a:t>
            </a:r>
            <a:endParaRPr lang="en-US" sz="2400" dirty="0" smtClean="0"/>
          </a:p>
          <a:p>
            <a:pPr algn="ctr"/>
            <a:endParaRPr lang="en-US" sz="2400" dirty="0"/>
          </a:p>
          <a:p>
            <a:r>
              <a:rPr lang="en-US" sz="2000" i="1" dirty="0" smtClean="0"/>
              <a:t>Arterial puncture within the past 7 days, Recent lumbar puncture,                      Stroke,                                               Intracranial surgery, or head trauma within the previous 3 mo,                      Major surgery or serious trauma within the preceding 14 days,                     Evidence of intracranial hemorrhage, Known arteriovenous malformation or aneurysm</a:t>
            </a:r>
            <a:endParaRPr lang="en-US" sz="2000" dirty="0" smtClean="0"/>
          </a:p>
          <a:p>
            <a:pPr algn="ctr"/>
            <a:endParaRPr lang="en-US" sz="2000" i="1" dirty="0" smtClean="0"/>
          </a:p>
          <a:p>
            <a:pPr algn="ctr"/>
            <a:endParaRPr lang="en-US" sz="2000" i="1" dirty="0" smtClean="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nextCondLst>
                <p:cond evt="onClick" delay="0">
                  <p:tgtEl>
                    <p:spTgt spid="9"/>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rmAutofit/>
          </a:bodyPr>
          <a:lstStyle/>
          <a:p>
            <a:pPr algn="ctr"/>
            <a:r>
              <a:rPr lang="en-US" sz="3200" dirty="0"/>
              <a:t>Criteria for  excluding </a:t>
            </a:r>
            <a:r>
              <a:rPr lang="en-US" sz="3200" dirty="0" err="1"/>
              <a:t>tPA</a:t>
            </a:r>
            <a:r>
              <a:rPr lang="en-US" sz="3200" dirty="0"/>
              <a:t> as a treatment </a:t>
            </a:r>
            <a:r>
              <a:rPr lang="en-US" sz="3200" dirty="0" smtClean="0"/>
              <a:t>option</a:t>
            </a:r>
            <a:br>
              <a:rPr lang="en-US" sz="3200" dirty="0" smtClean="0"/>
            </a:br>
            <a:r>
              <a:rPr lang="en-US" sz="3200" dirty="0" smtClean="0"/>
              <a:t> (Click on each box) </a:t>
            </a:r>
            <a:endParaRPr lang="en-US" sz="3200" dirty="0"/>
          </a:p>
        </p:txBody>
      </p:sp>
      <p:sp>
        <p:nvSpPr>
          <p:cNvPr id="6" name="Rectangle 5"/>
          <p:cNvSpPr/>
          <p:nvPr/>
        </p:nvSpPr>
        <p:spPr>
          <a:xfrm>
            <a:off x="0" y="1600200"/>
            <a:ext cx="4953000" cy="28956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Bleeding  Diatheses</a:t>
            </a:r>
            <a:r>
              <a:rPr lang="en-US" sz="2400" dirty="0" smtClean="0"/>
              <a:t> </a:t>
            </a:r>
          </a:p>
          <a:p>
            <a:pPr algn="ctr"/>
            <a:r>
              <a:rPr lang="en-US" sz="2400" dirty="0" smtClean="0"/>
              <a:t> </a:t>
            </a:r>
          </a:p>
          <a:p>
            <a:r>
              <a:rPr lang="en-US" sz="2400" dirty="0" smtClean="0"/>
              <a:t>Recent use of </a:t>
            </a:r>
            <a:r>
              <a:rPr lang="en-US" sz="2400" dirty="0" err="1" smtClean="0"/>
              <a:t>warfarin</a:t>
            </a:r>
            <a:r>
              <a:rPr lang="en-US" sz="2400" dirty="0" smtClean="0"/>
              <a:t> with an INR of ≥1.7,  Use of heparin within 48 hrs with a prolonged </a:t>
            </a:r>
            <a:r>
              <a:rPr lang="en-US" sz="2400" dirty="0" err="1" smtClean="0"/>
              <a:t>aPTT</a:t>
            </a:r>
            <a:r>
              <a:rPr lang="en-US" sz="2400" dirty="0" smtClean="0"/>
              <a:t>,                 Platelet count of &lt;100,000/mm</a:t>
            </a:r>
            <a:r>
              <a:rPr lang="en-US" sz="2400" baseline="30000" dirty="0" smtClean="0"/>
              <a:t>3</a:t>
            </a:r>
            <a:endParaRPr lang="en-US" sz="2400" dirty="0" smtClean="0"/>
          </a:p>
        </p:txBody>
      </p:sp>
      <p:sp>
        <p:nvSpPr>
          <p:cNvPr id="7" name="Rectangle 6"/>
          <p:cNvSpPr/>
          <p:nvPr/>
        </p:nvSpPr>
        <p:spPr>
          <a:xfrm>
            <a:off x="1066800" y="4267200"/>
            <a:ext cx="3962400" cy="2590800"/>
          </a:xfrm>
          <a:prstGeom prst="rect">
            <a:avLst/>
          </a:prstGeom>
          <a:solidFill>
            <a:srgbClr val="0070C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Risk Outweighs Benefits</a:t>
            </a:r>
            <a:endParaRPr lang="en-US" sz="2400" dirty="0" smtClean="0"/>
          </a:p>
          <a:p>
            <a:endParaRPr lang="en-US" sz="2400" dirty="0" smtClean="0"/>
          </a:p>
          <a:p>
            <a:r>
              <a:rPr lang="en-US" sz="2400" dirty="0" smtClean="0"/>
              <a:t>Rapidly improving neurologic signs, Isolated mild neurologic deficits,                                    Patient who is pregnant or lactating, Acute MI </a:t>
            </a:r>
            <a:endParaRPr lang="en-US" sz="2400" dirty="0"/>
          </a:p>
        </p:txBody>
      </p:sp>
      <p:sp>
        <p:nvSpPr>
          <p:cNvPr id="9" name="Rectangle 8"/>
          <p:cNvSpPr/>
          <p:nvPr/>
        </p:nvSpPr>
        <p:spPr>
          <a:xfrm>
            <a:off x="4876800" y="1524000"/>
            <a:ext cx="4267200" cy="4953000"/>
          </a:xfrm>
          <a:prstGeom prst="rect">
            <a:avLst/>
          </a:prstGeom>
          <a:solidFill>
            <a:schemeClr val="tx1"/>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Treat These Prior to Administering </a:t>
            </a:r>
            <a:r>
              <a:rPr lang="en-US" sz="2400" b="1" dirty="0" err="1" smtClean="0"/>
              <a:t>tPA</a:t>
            </a:r>
            <a:endParaRPr lang="en-US" sz="2400" b="1" dirty="0" smtClean="0"/>
          </a:p>
          <a:p>
            <a:pPr algn="ctr"/>
            <a:r>
              <a:rPr lang="en-US" sz="2400" dirty="0" smtClean="0"/>
              <a:t> </a:t>
            </a:r>
          </a:p>
          <a:p>
            <a:r>
              <a:rPr lang="en-US" sz="2400" dirty="0" smtClean="0"/>
              <a:t>Systolic blood pressure &gt;185 mm Hg or diastolic blood pressure &gt;110 mm Hg that does not decrease below that range with treatment,                       Blood glucose &lt;50 mg/dl or &gt;400 mg/dl </a:t>
            </a:r>
            <a:endParaRPr lang="en-US" sz="2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nextCondLst>
                <p:cond evt="onClick" delay="0">
                  <p:tgtEl>
                    <p:spTgt spid="9"/>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a:t>
            </a:r>
            <a:endParaRPr lang="en-US" dirty="0"/>
          </a:p>
        </p:txBody>
      </p:sp>
      <p:sp>
        <p:nvSpPr>
          <p:cNvPr id="3" name="Content Placeholder 2"/>
          <p:cNvSpPr>
            <a:spLocks noGrp="1"/>
          </p:cNvSpPr>
          <p:nvPr>
            <p:ph idx="1"/>
          </p:nvPr>
        </p:nvSpPr>
        <p:spPr>
          <a:xfrm>
            <a:off x="457200" y="1775191"/>
            <a:ext cx="8382000" cy="4625609"/>
          </a:xfrm>
        </p:spPr>
        <p:txBody>
          <a:bodyPr/>
          <a:lstStyle/>
          <a:p>
            <a:pPr>
              <a:buNone/>
            </a:pPr>
            <a:r>
              <a:rPr lang="en-US" sz="2400" b="1" i="1" dirty="0" smtClean="0">
                <a:solidFill>
                  <a:srgbClr val="C00000"/>
                </a:solidFill>
              </a:rPr>
              <a:t>Additional history and a physical  examination is needed to determine if Mr. Ripley is a candidate for tPA.  </a:t>
            </a:r>
          </a:p>
          <a:p>
            <a:r>
              <a:rPr lang="en-US" sz="2400" dirty="0" smtClean="0"/>
              <a:t>It has now been an hour and 20 minutes since the onset of symptoms</a:t>
            </a:r>
          </a:p>
          <a:p>
            <a:r>
              <a:rPr lang="en-US" sz="2400" dirty="0" smtClean="0"/>
              <a:t>His BP 170/112 P 72 irregular R 18 T 98.4 </a:t>
            </a:r>
          </a:p>
          <a:p>
            <a:r>
              <a:rPr lang="en-US" sz="2400" dirty="0" smtClean="0"/>
              <a:t>What lab results would you want to know? </a:t>
            </a:r>
          </a:p>
          <a:p>
            <a:pPr>
              <a:buNone/>
            </a:pPr>
            <a:endParaRPr lang="en-US" dirty="0" smtClean="0"/>
          </a:p>
          <a:p>
            <a:endParaRPr lang="en-US" dirty="0"/>
          </a:p>
        </p:txBody>
      </p:sp>
      <p:sp>
        <p:nvSpPr>
          <p:cNvPr id="7" name="Rectangle 6"/>
          <p:cNvSpPr/>
          <p:nvPr/>
        </p:nvSpPr>
        <p:spPr>
          <a:xfrm>
            <a:off x="457200" y="4724400"/>
            <a:ext cx="2514600" cy="15240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Accucheck  </a:t>
            </a:r>
          </a:p>
          <a:p>
            <a:pPr algn="ctr"/>
            <a:endParaRPr lang="en-US" sz="2400" dirty="0"/>
          </a:p>
          <a:p>
            <a:pPr algn="ctr"/>
            <a:r>
              <a:rPr lang="en-US" sz="2400" dirty="0" smtClean="0"/>
              <a:t>Correct </a:t>
            </a:r>
            <a:r>
              <a:rPr lang="en-US" sz="1400" dirty="0" smtClean="0"/>
              <a:t>(to check for hypo or hyperglycemia )</a:t>
            </a:r>
            <a:endParaRPr lang="en-US" sz="1400" dirty="0"/>
          </a:p>
        </p:txBody>
      </p:sp>
      <p:sp>
        <p:nvSpPr>
          <p:cNvPr id="8" name="Rectangle 7"/>
          <p:cNvSpPr/>
          <p:nvPr/>
        </p:nvSpPr>
        <p:spPr>
          <a:xfrm>
            <a:off x="3352800" y="4724400"/>
            <a:ext cx="2514600" cy="1524000"/>
          </a:xfrm>
          <a:prstGeom prst="rect">
            <a:avLst/>
          </a:prstGeom>
          <a:solidFill>
            <a:srgbClr val="0070C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PT/PTT  </a:t>
            </a:r>
          </a:p>
          <a:p>
            <a:pPr algn="ctr"/>
            <a:endParaRPr lang="en-US" sz="2400" dirty="0"/>
          </a:p>
          <a:p>
            <a:pPr algn="ctr"/>
            <a:r>
              <a:rPr lang="en-US" sz="2400" dirty="0" smtClean="0"/>
              <a:t>Right ! </a:t>
            </a:r>
            <a:r>
              <a:rPr lang="en-US" sz="1400" dirty="0" smtClean="0"/>
              <a:t>Elevated levels would indicate an increased bleeding risk  </a:t>
            </a:r>
            <a:endParaRPr lang="en-US" sz="1400" dirty="0"/>
          </a:p>
        </p:txBody>
      </p:sp>
      <p:sp>
        <p:nvSpPr>
          <p:cNvPr id="9" name="Rectangle 8"/>
          <p:cNvSpPr/>
          <p:nvPr/>
        </p:nvSpPr>
        <p:spPr>
          <a:xfrm>
            <a:off x="6324600" y="4724400"/>
            <a:ext cx="2438400" cy="1524000"/>
          </a:xfrm>
          <a:prstGeom prst="rect">
            <a:avLst/>
          </a:prstGeom>
          <a:solidFill>
            <a:schemeClr val="tx1"/>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Platelet Count  </a:t>
            </a:r>
          </a:p>
          <a:p>
            <a:pPr algn="ctr"/>
            <a:endParaRPr lang="en-US" sz="2400" dirty="0" smtClean="0"/>
          </a:p>
          <a:p>
            <a:pPr algn="ctr"/>
            <a:r>
              <a:rPr lang="en-US" sz="2400" dirty="0" smtClean="0"/>
              <a:t>You’ve Got It !      </a:t>
            </a:r>
            <a:r>
              <a:rPr lang="en-US" sz="1400" dirty="0" err="1" smtClean="0"/>
              <a:t>tPA</a:t>
            </a:r>
            <a:r>
              <a:rPr lang="en-US" sz="1400" dirty="0" smtClean="0"/>
              <a:t> is contraindicated if platelets &lt; 100,000 </a:t>
            </a:r>
            <a:endParaRPr lang="en-US" sz="1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nextCondLst>
                <p:cond evt="onClick" delay="0">
                  <p:tgtEl>
                    <p:spTgt spid="9"/>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Case Study (con’t)</a:t>
            </a:r>
            <a:endParaRPr lang="en-US" dirty="0"/>
          </a:p>
        </p:txBody>
      </p:sp>
      <p:sp>
        <p:nvSpPr>
          <p:cNvPr id="3" name="Content Placeholder 2"/>
          <p:cNvSpPr>
            <a:spLocks noGrp="1"/>
          </p:cNvSpPr>
          <p:nvPr>
            <p:ph idx="1"/>
          </p:nvPr>
        </p:nvSpPr>
        <p:spPr/>
        <p:txBody>
          <a:bodyPr/>
          <a:lstStyle/>
          <a:p>
            <a:pPr>
              <a:buNone/>
            </a:pPr>
            <a:r>
              <a:rPr lang="en-US" i="1" dirty="0" smtClean="0">
                <a:solidFill>
                  <a:srgbClr val="C00000"/>
                </a:solidFill>
              </a:rPr>
              <a:t>What medical history would contraindicate the use of tPA for Mr. Ripley?  </a:t>
            </a:r>
          </a:p>
          <a:p>
            <a:pPr>
              <a:buNone/>
            </a:pPr>
            <a:r>
              <a:rPr lang="en-US" dirty="0" smtClean="0"/>
              <a:t> </a:t>
            </a:r>
          </a:p>
        </p:txBody>
      </p:sp>
      <p:sp>
        <p:nvSpPr>
          <p:cNvPr id="8" name="Rectangle 7"/>
          <p:cNvSpPr/>
          <p:nvPr/>
        </p:nvSpPr>
        <p:spPr>
          <a:xfrm>
            <a:off x="3276600" y="4800600"/>
            <a:ext cx="2514600" cy="1524000"/>
          </a:xfrm>
          <a:prstGeom prst="rect">
            <a:avLst/>
          </a:prstGeom>
          <a:solidFill>
            <a:srgbClr val="0070C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Diabetes  </a:t>
            </a:r>
          </a:p>
          <a:p>
            <a:pPr algn="ctr"/>
            <a:r>
              <a:rPr lang="en-US" sz="2400" dirty="0" smtClean="0"/>
              <a:t>No, unless blood glucose &lt; 50 mg/dl or &gt;400 mg/dl </a:t>
            </a:r>
            <a:endParaRPr lang="en-US" sz="2400" dirty="0"/>
          </a:p>
        </p:txBody>
      </p:sp>
      <p:sp>
        <p:nvSpPr>
          <p:cNvPr id="9" name="Rectangle 8"/>
          <p:cNvSpPr/>
          <p:nvPr/>
        </p:nvSpPr>
        <p:spPr>
          <a:xfrm>
            <a:off x="6096000" y="4800600"/>
            <a:ext cx="2514600" cy="1524000"/>
          </a:xfrm>
          <a:prstGeom prst="rect">
            <a:avLst/>
          </a:prstGeom>
          <a:solidFill>
            <a:schemeClr val="tx1"/>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GI Bleed 2 weeks PTA  </a:t>
            </a:r>
          </a:p>
          <a:p>
            <a:pPr algn="ctr"/>
            <a:endParaRPr lang="en-US" sz="2400" dirty="0"/>
          </a:p>
          <a:p>
            <a:pPr algn="ctr"/>
            <a:r>
              <a:rPr lang="en-US" sz="2400" dirty="0" smtClean="0"/>
              <a:t>Yes! </a:t>
            </a:r>
            <a:endParaRPr lang="en-US" sz="2400" dirty="0"/>
          </a:p>
        </p:txBody>
      </p:sp>
      <p:sp>
        <p:nvSpPr>
          <p:cNvPr id="10" name="Rectangle 9"/>
          <p:cNvSpPr/>
          <p:nvPr/>
        </p:nvSpPr>
        <p:spPr>
          <a:xfrm>
            <a:off x="304800" y="4724400"/>
            <a:ext cx="2514600" cy="15240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Controlled Hypertension   </a:t>
            </a:r>
          </a:p>
          <a:p>
            <a:pPr algn="ctr"/>
            <a:endParaRPr lang="en-US" sz="2400" dirty="0"/>
          </a:p>
          <a:p>
            <a:pPr algn="ctr"/>
            <a:r>
              <a:rPr lang="en-US" sz="2400" dirty="0" smtClean="0"/>
              <a:t>No</a:t>
            </a:r>
            <a:endParaRPr lang="en-US" sz="2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7" restart="whenNotActive" fill="hold" evtFilter="cancelBubble" nodeType="interactiveSeq">
                <p:stCondLst>
                  <p:cond evt="onClick" delay="0">
                    <p:tgtEl>
                      <p:spTgt spid="9"/>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12" restart="whenNotActive" fill="hold" evtFilter="cancelBubble" nodeType="interactiveSeq">
                <p:stCondLst>
                  <p:cond evt="onClick" delay="0">
                    <p:tgtEl>
                      <p:spTgt spid="10"/>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Case Study (con’t)</a:t>
            </a:r>
            <a:endParaRPr lang="en-US" dirty="0"/>
          </a:p>
        </p:txBody>
      </p:sp>
      <p:sp>
        <p:nvSpPr>
          <p:cNvPr id="3" name="Content Placeholder 2"/>
          <p:cNvSpPr>
            <a:spLocks noGrp="1"/>
          </p:cNvSpPr>
          <p:nvPr>
            <p:ph idx="1"/>
          </p:nvPr>
        </p:nvSpPr>
        <p:spPr/>
        <p:txBody>
          <a:bodyPr/>
          <a:lstStyle/>
          <a:p>
            <a:r>
              <a:rPr lang="en-US" b="1" i="1" dirty="0" smtClean="0">
                <a:solidFill>
                  <a:srgbClr val="FF0000"/>
                </a:solidFill>
              </a:rPr>
              <a:t>What medication would you want to start PRIOR to beginning tPA on Mr. Ripley?</a:t>
            </a:r>
            <a:r>
              <a:rPr lang="en-US" dirty="0" smtClean="0"/>
              <a:t>  </a:t>
            </a:r>
          </a:p>
          <a:p>
            <a:endParaRPr lang="en-US" dirty="0" smtClean="0"/>
          </a:p>
          <a:p>
            <a:pPr marL="118872" indent="0">
              <a:buNone/>
            </a:pPr>
            <a:r>
              <a:rPr lang="en-US" dirty="0" smtClean="0"/>
              <a:t> </a:t>
            </a:r>
          </a:p>
        </p:txBody>
      </p:sp>
      <p:sp>
        <p:nvSpPr>
          <p:cNvPr id="10" name="Rectangle 9"/>
          <p:cNvSpPr/>
          <p:nvPr/>
        </p:nvSpPr>
        <p:spPr>
          <a:xfrm>
            <a:off x="3352800" y="4495800"/>
            <a:ext cx="2667000" cy="1752600"/>
          </a:xfrm>
          <a:prstGeom prst="rect">
            <a:avLst/>
          </a:prstGeom>
          <a:solidFill>
            <a:srgbClr val="0070C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rPr>
              <a:t>Antihypertensive</a:t>
            </a:r>
          </a:p>
          <a:p>
            <a:pPr algn="ctr"/>
            <a:r>
              <a:rPr lang="en-US" sz="2400" b="1" dirty="0" smtClean="0">
                <a:solidFill>
                  <a:schemeClr val="bg1"/>
                </a:solidFill>
              </a:rPr>
              <a:t> </a:t>
            </a:r>
            <a:r>
              <a:rPr lang="en-US" sz="2400" dirty="0" smtClean="0">
                <a:solidFill>
                  <a:schemeClr val="bg1"/>
                </a:solidFill>
              </a:rPr>
              <a:t>  </a:t>
            </a:r>
          </a:p>
          <a:p>
            <a:pPr algn="ctr"/>
            <a:r>
              <a:rPr lang="en-US" sz="2400" dirty="0" smtClean="0">
                <a:solidFill>
                  <a:schemeClr val="bg1"/>
                </a:solidFill>
              </a:rPr>
              <a:t>Yes! </a:t>
            </a:r>
            <a:r>
              <a:rPr lang="en-US" sz="2400" i="1" dirty="0" smtClean="0">
                <a:solidFill>
                  <a:schemeClr val="bg1"/>
                </a:solidFill>
              </a:rPr>
              <a:t>BP Needs to be below 185/110</a:t>
            </a:r>
            <a:endParaRPr lang="en-US" sz="2400" dirty="0">
              <a:solidFill>
                <a:schemeClr val="bg1"/>
              </a:solidFill>
            </a:endParaRPr>
          </a:p>
        </p:txBody>
      </p:sp>
      <p:sp>
        <p:nvSpPr>
          <p:cNvPr id="12" name="Rectangle 11"/>
          <p:cNvSpPr/>
          <p:nvPr/>
        </p:nvSpPr>
        <p:spPr>
          <a:xfrm>
            <a:off x="152400" y="4495800"/>
            <a:ext cx="2971800" cy="18288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smtClean="0"/>
              <a:t>Proton Pump Inhibitor</a:t>
            </a:r>
          </a:p>
          <a:p>
            <a:r>
              <a:rPr lang="en-US" sz="2400" dirty="0" smtClean="0"/>
              <a:t>  </a:t>
            </a:r>
            <a:endParaRPr lang="en-US" sz="2400" dirty="0"/>
          </a:p>
          <a:p>
            <a:r>
              <a:rPr lang="en-US" sz="2000" i="1" dirty="0" smtClean="0"/>
              <a:t>May need this,  but not first priority   </a:t>
            </a:r>
            <a:r>
              <a:rPr lang="en-US" sz="2000" dirty="0" smtClean="0"/>
              <a:t> </a:t>
            </a:r>
            <a:endParaRPr lang="en-US" sz="2000" dirty="0"/>
          </a:p>
        </p:txBody>
      </p:sp>
      <p:sp>
        <p:nvSpPr>
          <p:cNvPr id="7" name="Rectangle 6"/>
          <p:cNvSpPr/>
          <p:nvPr/>
        </p:nvSpPr>
        <p:spPr>
          <a:xfrm>
            <a:off x="6248400" y="4495800"/>
            <a:ext cx="2667000" cy="1752600"/>
          </a:xfrm>
          <a:prstGeom prst="rect">
            <a:avLst/>
          </a:prstGeom>
          <a:solidFill>
            <a:schemeClr val="tx1"/>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rPr>
              <a:t>Sedative</a:t>
            </a:r>
          </a:p>
          <a:p>
            <a:pPr algn="ctr"/>
            <a:r>
              <a:rPr lang="en-US" sz="2400" b="1" dirty="0" smtClean="0">
                <a:solidFill>
                  <a:schemeClr val="bg1"/>
                </a:solidFill>
              </a:rPr>
              <a:t> </a:t>
            </a:r>
            <a:r>
              <a:rPr lang="en-US" sz="2400" dirty="0" smtClean="0">
                <a:solidFill>
                  <a:schemeClr val="bg1"/>
                </a:solidFill>
              </a:rPr>
              <a:t>  </a:t>
            </a:r>
          </a:p>
          <a:p>
            <a:pPr algn="ctr"/>
            <a:r>
              <a:rPr lang="en-US" sz="2400" dirty="0" smtClean="0">
                <a:solidFill>
                  <a:schemeClr val="bg1"/>
                </a:solidFill>
              </a:rPr>
              <a:t>Not Right Now</a:t>
            </a:r>
            <a:endParaRPr lang="en-US" sz="2400" dirty="0">
              <a:solidFill>
                <a:schemeClr val="bg1"/>
              </a:solidFil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Instructions</a:t>
            </a:r>
            <a:endParaRPr lang="en-US" dirty="0"/>
          </a:p>
        </p:txBody>
      </p:sp>
      <p:sp>
        <p:nvSpPr>
          <p:cNvPr id="3" name="Content Placeholder 2"/>
          <p:cNvSpPr>
            <a:spLocks noGrp="1"/>
          </p:cNvSpPr>
          <p:nvPr>
            <p:ph sz="half" idx="1"/>
          </p:nvPr>
        </p:nvSpPr>
        <p:spPr>
          <a:xfrm>
            <a:off x="457200" y="1752600"/>
            <a:ext cx="8382000" cy="4623816"/>
          </a:xfrm>
        </p:spPr>
        <p:txBody>
          <a:bodyPr>
            <a:normAutofit/>
          </a:bodyPr>
          <a:lstStyle/>
          <a:p>
            <a:pPr marL="118872" indent="0">
              <a:buNone/>
            </a:pPr>
            <a:endParaRPr lang="en-US" sz="4400" dirty="0" smtClean="0"/>
          </a:p>
          <a:p>
            <a:pPr marL="118872" indent="0">
              <a:buNone/>
            </a:pPr>
            <a:endParaRPr lang="en-US" sz="4400" dirty="0" smtClean="0"/>
          </a:p>
          <a:p>
            <a:pPr marL="118872" indent="0">
              <a:buNone/>
            </a:pPr>
            <a:r>
              <a:rPr lang="en-US" sz="4400" dirty="0" smtClean="0"/>
              <a:t>The cursor must be over the text in the question boxes to have the answers open correctly   </a:t>
            </a:r>
          </a:p>
          <a:p>
            <a:pPr marL="1444752" lvl="5" indent="0">
              <a:buNone/>
            </a:pPr>
            <a:r>
              <a:rPr lang="en-US" sz="4400" dirty="0" smtClean="0"/>
              <a:t> </a:t>
            </a:r>
            <a:endParaRPr lang="en-US"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Case Study (con’t)</a:t>
            </a:r>
            <a:endParaRPr lang="en-US" dirty="0"/>
          </a:p>
        </p:txBody>
      </p:sp>
      <p:sp>
        <p:nvSpPr>
          <p:cNvPr id="3" name="Content Placeholder 2"/>
          <p:cNvSpPr>
            <a:spLocks noGrp="1"/>
          </p:cNvSpPr>
          <p:nvPr>
            <p:ph idx="1"/>
          </p:nvPr>
        </p:nvSpPr>
        <p:spPr/>
        <p:txBody>
          <a:bodyPr>
            <a:normAutofit/>
          </a:bodyPr>
          <a:lstStyle/>
          <a:p>
            <a:r>
              <a:rPr lang="en-US" sz="2800" dirty="0" smtClean="0"/>
              <a:t>The neurologist writes the order to administer tPA.  </a:t>
            </a:r>
          </a:p>
          <a:p>
            <a:r>
              <a:rPr lang="en-US" sz="2800" dirty="0" smtClean="0"/>
              <a:t>You administer the </a:t>
            </a:r>
            <a:r>
              <a:rPr lang="en-US" sz="2800" u="sng" dirty="0" smtClean="0">
                <a:hlinkClick r:id="rId3" action="ppaction://hlinksldjump"/>
              </a:rPr>
              <a:t>correct </a:t>
            </a:r>
            <a:r>
              <a:rPr lang="en-US" sz="2800" u="sng" dirty="0" smtClean="0">
                <a:hlinkClick r:id="" action="ppaction://hlinkshowjump?jump=nextslide"/>
              </a:rPr>
              <a:t>dose</a:t>
            </a:r>
            <a:r>
              <a:rPr lang="en-US" sz="2800" dirty="0" smtClean="0"/>
              <a:t> and start to see improvement in his symptoms within the hour  </a:t>
            </a:r>
          </a:p>
          <a:p>
            <a:r>
              <a:rPr lang="en-US" sz="2800" dirty="0" smtClean="0"/>
              <a:t>What complications would you continue to watch for? </a:t>
            </a:r>
          </a:p>
          <a:p>
            <a:endParaRPr lang="en-US" dirty="0" smtClean="0"/>
          </a:p>
        </p:txBody>
      </p:sp>
      <p:sp>
        <p:nvSpPr>
          <p:cNvPr id="7" name="Rectangle 6"/>
          <p:cNvSpPr/>
          <p:nvPr/>
        </p:nvSpPr>
        <p:spPr>
          <a:xfrm>
            <a:off x="457200" y="4953000"/>
            <a:ext cx="2514600" cy="15240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Bleeding  </a:t>
            </a:r>
          </a:p>
          <a:p>
            <a:pPr algn="ctr"/>
            <a:endParaRPr lang="en-US" sz="2400" dirty="0"/>
          </a:p>
          <a:p>
            <a:pPr algn="ctr"/>
            <a:r>
              <a:rPr lang="en-US" sz="2400" dirty="0" smtClean="0"/>
              <a:t>Yes! </a:t>
            </a:r>
            <a:endParaRPr lang="en-US" sz="2400" dirty="0"/>
          </a:p>
        </p:txBody>
      </p:sp>
      <p:sp>
        <p:nvSpPr>
          <p:cNvPr id="8" name="Rectangle 7"/>
          <p:cNvSpPr/>
          <p:nvPr/>
        </p:nvSpPr>
        <p:spPr>
          <a:xfrm>
            <a:off x="3352800" y="4953000"/>
            <a:ext cx="2514600" cy="1524000"/>
          </a:xfrm>
          <a:prstGeom prst="rect">
            <a:avLst/>
          </a:prstGeom>
          <a:solidFill>
            <a:srgbClr val="0070C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t>Hyper or Hypotension</a:t>
            </a:r>
          </a:p>
          <a:p>
            <a:pPr algn="ctr"/>
            <a:endParaRPr lang="en-US" sz="2400" dirty="0" smtClean="0"/>
          </a:p>
          <a:p>
            <a:pPr algn="ctr"/>
            <a:r>
              <a:rPr lang="en-US" sz="2400" dirty="0" smtClean="0"/>
              <a:t>Yes ! </a:t>
            </a:r>
            <a:endParaRPr lang="en-US" sz="2400" dirty="0"/>
          </a:p>
        </p:txBody>
      </p:sp>
      <p:sp>
        <p:nvSpPr>
          <p:cNvPr id="9" name="Rectangle 8"/>
          <p:cNvSpPr/>
          <p:nvPr/>
        </p:nvSpPr>
        <p:spPr>
          <a:xfrm>
            <a:off x="6172200" y="4876800"/>
            <a:ext cx="2514600" cy="1600200"/>
          </a:xfrm>
          <a:prstGeom prst="rect">
            <a:avLst/>
          </a:prstGeom>
          <a:solidFill>
            <a:schemeClr val="tx1"/>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t>Neurologic Deterioration</a:t>
            </a:r>
            <a:endParaRPr lang="en-US" sz="2400" dirty="0" smtClean="0"/>
          </a:p>
          <a:p>
            <a:pPr algn="ctr"/>
            <a:endParaRPr lang="en-US" sz="2400" dirty="0" smtClean="0"/>
          </a:p>
          <a:p>
            <a:pPr algn="ctr"/>
            <a:r>
              <a:rPr lang="en-US" sz="2400" dirty="0" smtClean="0"/>
              <a:t>Yes </a:t>
            </a:r>
            <a:endParaRPr lang="en-US" sz="2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nextCondLst>
                <p:cond evt="onClick" delay="0">
                  <p:tgtEl>
                    <p:spTgt spid="9"/>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a:bodyPr>
          <a:lstStyle/>
          <a:p>
            <a:r>
              <a:rPr lang="en-US" b="1" dirty="0" smtClean="0"/>
              <a:t>Acute Ischemic Stroke</a:t>
            </a:r>
          </a:p>
          <a:p>
            <a:r>
              <a:rPr lang="en-US" b="1" dirty="0" smtClean="0"/>
              <a:t>THE TOTAL DOSE FOR TREATMENT OF ACUTE ISCHEMIC STROKE SHOULD NOT EXCEED 90 mg.</a:t>
            </a:r>
          </a:p>
          <a:p>
            <a:r>
              <a:rPr lang="en-US" dirty="0" smtClean="0"/>
              <a:t>The recommended dose is 0.9 mg/kg (not to exceed 90 mg total dose) infused over</a:t>
            </a:r>
          </a:p>
          <a:p>
            <a:r>
              <a:rPr lang="en-US" dirty="0" smtClean="0"/>
              <a:t>60 minutes with 10% of the total dose administered as an initial intravenous bolus over1 minute.			</a:t>
            </a:r>
            <a:r>
              <a:rPr lang="en-US" sz="1000" dirty="0" smtClean="0"/>
              <a:t> © 2012 Genentech USA, Inc </a:t>
            </a:r>
            <a:endParaRPr lang="en-US"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Case Study (con’t)</a:t>
            </a:r>
            <a:endParaRPr lang="en-US" dirty="0"/>
          </a:p>
        </p:txBody>
      </p:sp>
      <p:sp>
        <p:nvSpPr>
          <p:cNvPr id="3" name="Content Placeholder 2"/>
          <p:cNvSpPr>
            <a:spLocks noGrp="1"/>
          </p:cNvSpPr>
          <p:nvPr>
            <p:ph idx="1"/>
          </p:nvPr>
        </p:nvSpPr>
        <p:spPr/>
        <p:txBody>
          <a:bodyPr>
            <a:normAutofit/>
          </a:bodyPr>
          <a:lstStyle/>
          <a:p>
            <a:r>
              <a:rPr lang="en-US" sz="2800" dirty="0" smtClean="0"/>
              <a:t>The neurologist writes the order to administer tPA.  </a:t>
            </a:r>
          </a:p>
          <a:p>
            <a:r>
              <a:rPr lang="en-US" sz="2800" dirty="0" smtClean="0"/>
              <a:t>You administer the </a:t>
            </a:r>
            <a:r>
              <a:rPr lang="en-US" sz="2800" u="sng" dirty="0" smtClean="0">
                <a:hlinkClick r:id="rId4" action="ppaction://hlinksldjump"/>
              </a:rPr>
              <a:t>correct </a:t>
            </a:r>
            <a:r>
              <a:rPr lang="en-US" sz="2800" u="sng" dirty="0" smtClean="0">
                <a:hlinkClick r:id="" action="ppaction://hlinkshowjump?jump=nextslide"/>
              </a:rPr>
              <a:t>dose</a:t>
            </a:r>
            <a:r>
              <a:rPr lang="en-US" sz="2800" dirty="0" smtClean="0"/>
              <a:t> and start to see improvement in his symptoms within the hour  </a:t>
            </a:r>
          </a:p>
          <a:p>
            <a:r>
              <a:rPr lang="en-US" sz="2800" dirty="0" smtClean="0"/>
              <a:t>What complications would you continue to watch for? </a:t>
            </a:r>
          </a:p>
          <a:p>
            <a:endParaRPr lang="en-US" dirty="0" smtClean="0"/>
          </a:p>
        </p:txBody>
      </p:sp>
      <p:sp>
        <p:nvSpPr>
          <p:cNvPr id="7" name="Rectangle 6"/>
          <p:cNvSpPr/>
          <p:nvPr/>
        </p:nvSpPr>
        <p:spPr>
          <a:xfrm>
            <a:off x="457200" y="4953000"/>
            <a:ext cx="2514600" cy="1524000"/>
          </a:xfrm>
          <a:prstGeom prst="rect">
            <a:avLst/>
          </a:prstGeom>
          <a:solidFill>
            <a:srgbClr val="C0000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Bleeding  </a:t>
            </a:r>
          </a:p>
          <a:p>
            <a:pPr algn="ctr"/>
            <a:endParaRPr lang="en-US" sz="2400" dirty="0"/>
          </a:p>
          <a:p>
            <a:pPr algn="ctr"/>
            <a:r>
              <a:rPr lang="en-US" sz="2400" dirty="0" smtClean="0"/>
              <a:t>Yes! </a:t>
            </a:r>
            <a:endParaRPr lang="en-US" sz="2400" dirty="0"/>
          </a:p>
        </p:txBody>
      </p:sp>
      <p:sp>
        <p:nvSpPr>
          <p:cNvPr id="8" name="Rectangle 7"/>
          <p:cNvSpPr/>
          <p:nvPr/>
        </p:nvSpPr>
        <p:spPr>
          <a:xfrm>
            <a:off x="3352800" y="4953000"/>
            <a:ext cx="2514600" cy="1524000"/>
          </a:xfrm>
          <a:prstGeom prst="rect">
            <a:avLst/>
          </a:prstGeom>
          <a:solidFill>
            <a:srgbClr val="0070C0"/>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t>Hyper or Hypotension</a:t>
            </a:r>
          </a:p>
          <a:p>
            <a:pPr algn="ctr"/>
            <a:endParaRPr lang="en-US" sz="2400" dirty="0" smtClean="0"/>
          </a:p>
          <a:p>
            <a:pPr algn="ctr"/>
            <a:r>
              <a:rPr lang="en-US" sz="2400" dirty="0" smtClean="0"/>
              <a:t>Yes ! </a:t>
            </a:r>
            <a:endParaRPr lang="en-US" sz="2400" dirty="0"/>
          </a:p>
        </p:txBody>
      </p:sp>
      <p:sp>
        <p:nvSpPr>
          <p:cNvPr id="9" name="Rectangle 8"/>
          <p:cNvSpPr/>
          <p:nvPr/>
        </p:nvSpPr>
        <p:spPr>
          <a:xfrm>
            <a:off x="6172200" y="4876800"/>
            <a:ext cx="2514600" cy="1600200"/>
          </a:xfrm>
          <a:prstGeom prst="rect">
            <a:avLst/>
          </a:prstGeom>
          <a:solidFill>
            <a:schemeClr val="tx1"/>
          </a:solidFill>
          <a:ln>
            <a:noFill/>
          </a:ln>
          <a:effectLst>
            <a:glow rad="139700">
              <a:schemeClr val="accent6">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Neurologic  Deterioration</a:t>
            </a:r>
          </a:p>
          <a:p>
            <a:pPr algn="ctr"/>
            <a:endParaRPr lang="en-US" sz="2400" dirty="0" smtClean="0"/>
          </a:p>
          <a:p>
            <a:pPr algn="ctr"/>
            <a:r>
              <a:rPr lang="en-US" sz="2400" dirty="0" smtClean="0"/>
              <a:t>Yes! </a:t>
            </a:r>
            <a:endParaRPr lang="en-US" sz="2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nextCondLst>
                <p:cond evt="onClick" delay="0">
                  <p:tgtEl>
                    <p:spTgt spid="9"/>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Outcome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Mr. Ripley is transferred to the </a:t>
            </a:r>
            <a:r>
              <a:rPr lang="en-US" dirty="0" err="1" smtClean="0"/>
              <a:t>Neuro</a:t>
            </a:r>
            <a:r>
              <a:rPr lang="en-US" dirty="0" smtClean="0"/>
              <a:t> intensive care unit and makes a quick recovery. Upon discharge he has only a mild deficit in his right hand.  </a:t>
            </a:r>
          </a:p>
          <a:p>
            <a:endParaRPr lang="en-US" sz="24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i="1" dirty="0" smtClean="0"/>
              <a:t>You have learned: </a:t>
            </a:r>
          </a:p>
          <a:p>
            <a:r>
              <a:rPr lang="en-US" dirty="0" smtClean="0"/>
              <a:t>  Inclusion and exclusion criteria for the   	administration of tPA for stroke </a:t>
            </a:r>
          </a:p>
          <a:p>
            <a:r>
              <a:rPr lang="en-US" dirty="0" smtClean="0"/>
              <a:t>Contraindications to the administration of tPA 	for stroke </a:t>
            </a:r>
          </a:p>
          <a:p>
            <a:r>
              <a:rPr lang="en-US" dirty="0" smtClean="0"/>
              <a:t>Factors that affect appropriateness of tPA 	administration to patients with stroke 	symptoms </a:t>
            </a:r>
          </a:p>
          <a:p>
            <a:r>
              <a:rPr lang="en-US" dirty="0" smtClean="0"/>
              <a:t>Potential complications from thrombolytic 	therapy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a:t>
            </a:r>
            <a:endParaRPr lang="en-US" dirty="0"/>
          </a:p>
        </p:txBody>
      </p:sp>
      <p:sp>
        <p:nvSpPr>
          <p:cNvPr id="3" name="Content Placeholder 2"/>
          <p:cNvSpPr>
            <a:spLocks noGrp="1"/>
          </p:cNvSpPr>
          <p:nvPr>
            <p:ph idx="1"/>
          </p:nvPr>
        </p:nvSpPr>
        <p:spPr/>
        <p:txBody>
          <a:bodyPr>
            <a:normAutofit fontScale="70000" lnSpcReduction="20000"/>
          </a:bodyPr>
          <a:lstStyle/>
          <a:p>
            <a:r>
              <a:rPr lang="en-US" sz="2000" dirty="0" err="1" smtClean="0"/>
              <a:t>Activase</a:t>
            </a:r>
            <a:r>
              <a:rPr lang="en-US" sz="2000" dirty="0" smtClean="0"/>
              <a:t> for Acute  Ischemic Stroke. Retrieved at: </a:t>
            </a:r>
            <a:r>
              <a:rPr lang="en-US" sz="2000" b="1" dirty="0" smtClean="0">
                <a:hlinkClick r:id="rId4"/>
              </a:rPr>
              <a:t>https://www.activase.com/home/index.jsp</a:t>
            </a:r>
            <a:endParaRPr lang="en-US" sz="2000" b="1" dirty="0" smtClean="0"/>
          </a:p>
          <a:p>
            <a:endParaRPr lang="en-US" sz="2000" b="1" dirty="0" smtClean="0"/>
          </a:p>
          <a:p>
            <a:r>
              <a:rPr lang="en-US" sz="2000" dirty="0" err="1" smtClean="0"/>
              <a:t>Aldeen</a:t>
            </a:r>
            <a:r>
              <a:rPr lang="en-US" sz="2000" dirty="0" smtClean="0"/>
              <a:t>, A., </a:t>
            </a:r>
            <a:r>
              <a:rPr lang="en-US" sz="2000" dirty="0" err="1" smtClean="0"/>
              <a:t>Pirotte</a:t>
            </a:r>
            <a:r>
              <a:rPr lang="en-US" sz="2000" dirty="0" smtClean="0"/>
              <a:t>, M., (2009) Focus On: Acute Ischemic Stroke. Retrieved from </a:t>
            </a:r>
          </a:p>
          <a:p>
            <a:pPr>
              <a:buNone/>
            </a:pPr>
            <a:r>
              <a:rPr lang="en-US" sz="2000" dirty="0" smtClean="0"/>
              <a:t>           	 http://www.acep.org/Clinical---Practice-Management/Focus-On--Acute-Ischemic-Stroke/</a:t>
            </a:r>
          </a:p>
          <a:p>
            <a:endParaRPr lang="en-US" sz="2000" b="1" dirty="0" smtClean="0"/>
          </a:p>
          <a:p>
            <a:r>
              <a:rPr lang="en-US" sz="2000" dirty="0" smtClean="0"/>
              <a:t>American Heart Association </a:t>
            </a:r>
            <a:r>
              <a:rPr lang="en-US" sz="1800" i="1" dirty="0" smtClean="0"/>
              <a:t>Circulation . </a:t>
            </a:r>
            <a:r>
              <a:rPr lang="en-US" sz="2000" dirty="0" smtClean="0"/>
              <a:t>published online December 15, 2011 retrieved from</a:t>
            </a:r>
          </a:p>
          <a:p>
            <a:r>
              <a:rPr lang="en-US" sz="1800" dirty="0" smtClean="0"/>
              <a:t>   	 http://circ.ahajournals.org/content/early/2011/12/15/CIR.0b013e31823ac046.citation</a:t>
            </a:r>
          </a:p>
          <a:p>
            <a:endParaRPr lang="en-US" sz="2000" b="1" dirty="0" smtClean="0"/>
          </a:p>
          <a:p>
            <a:r>
              <a:rPr lang="en-US" sz="2000" dirty="0" err="1" smtClean="0"/>
              <a:t>Ferri</a:t>
            </a:r>
            <a:r>
              <a:rPr lang="en-US" sz="2000" dirty="0" smtClean="0"/>
              <a:t>, F.  (2012) </a:t>
            </a:r>
            <a:r>
              <a:rPr lang="en-US" sz="2000" i="1" dirty="0" err="1" smtClean="0"/>
              <a:t>Ferri's</a:t>
            </a:r>
            <a:r>
              <a:rPr lang="en-US" sz="2000" i="1" dirty="0" smtClean="0"/>
              <a:t> Clinical Advisor 2012: </a:t>
            </a:r>
            <a:r>
              <a:rPr lang="en-US" sz="2000" i="1" dirty="0" err="1" smtClean="0"/>
              <a:t>FiveBooks</a:t>
            </a:r>
            <a:r>
              <a:rPr lang="en-US" sz="2000" i="1" dirty="0" smtClean="0"/>
              <a:t> in One , 1st ed</a:t>
            </a:r>
            <a:r>
              <a:rPr lang="en-US" sz="2000" dirty="0" smtClean="0"/>
              <a:t>. Philadelphia, PA : Copyright ©    	2011 Mosby, An Imprint of Elsevier</a:t>
            </a:r>
          </a:p>
          <a:p>
            <a:r>
              <a:rPr lang="en-US" sz="2000" b="1" dirty="0" smtClean="0"/>
              <a:t/>
            </a:r>
            <a:br>
              <a:rPr lang="en-US" sz="2000" b="1" dirty="0" smtClean="0"/>
            </a:br>
            <a:r>
              <a:rPr lang="en-US" sz="2000" dirty="0" smtClean="0"/>
              <a:t>The Internet Stroke Center (2012) </a:t>
            </a:r>
            <a:r>
              <a:rPr lang="en-US" sz="2000" i="1" dirty="0" smtClean="0"/>
              <a:t>Stroke Statistics </a:t>
            </a:r>
            <a:r>
              <a:rPr lang="en-US" sz="2000" dirty="0" smtClean="0"/>
              <a:t>Retrieved from 	</a:t>
            </a:r>
            <a:r>
              <a:rPr lang="en-US" sz="2000" dirty="0" smtClean="0">
                <a:hlinkClick r:id="rId5"/>
              </a:rPr>
              <a:t>http://www.strokecenter.org/patients/about-stroke/stroke-statistics/</a:t>
            </a:r>
            <a:endParaRPr lang="en-US" sz="2000" dirty="0" smtClean="0"/>
          </a:p>
          <a:p>
            <a:endParaRPr lang="en-US" sz="2000" dirty="0" smtClean="0"/>
          </a:p>
          <a:p>
            <a:r>
              <a:rPr lang="en-US" sz="2000" dirty="0" smtClean="0"/>
              <a:t>NIH Stroke Scale International (2010) Retrieved at: http://www.nihstrokescale.org/</a:t>
            </a:r>
          </a:p>
          <a:p>
            <a:endParaRPr lang="en-US" sz="2000" dirty="0" smtClean="0"/>
          </a:p>
          <a:p>
            <a:r>
              <a:rPr lang="en-US" sz="2000" dirty="0" err="1" smtClean="0"/>
              <a:t>Porth</a:t>
            </a:r>
            <a:r>
              <a:rPr lang="en-US" sz="2000" dirty="0" smtClean="0"/>
              <a:t>, C.M., </a:t>
            </a:r>
            <a:r>
              <a:rPr lang="en-US" sz="2000" dirty="0" err="1" smtClean="0"/>
              <a:t>Matfin</a:t>
            </a:r>
            <a:r>
              <a:rPr lang="en-US" sz="2000" dirty="0" smtClean="0"/>
              <a:t>, G., (2009). </a:t>
            </a:r>
            <a:r>
              <a:rPr lang="en-US" sz="2000" i="1" dirty="0" err="1" smtClean="0"/>
              <a:t>Pathophysiology</a:t>
            </a:r>
            <a:r>
              <a:rPr lang="en-US" sz="2000" i="1" dirty="0" smtClean="0"/>
              <a:t>: Concepts of altered health states. </a:t>
            </a:r>
            <a:r>
              <a:rPr lang="en-US" sz="2000" dirty="0" smtClean="0"/>
              <a:t>Philadelphia, PA. 	Lippincott   </a:t>
            </a:r>
          </a:p>
          <a:p>
            <a:endParaRPr lang="en-US" sz="2000" b="1" dirty="0" smtClean="0"/>
          </a:p>
          <a:p>
            <a:r>
              <a:rPr lang="en-US" sz="2000" dirty="0" smtClean="0"/>
              <a:t>Rivera-</a:t>
            </a:r>
            <a:r>
              <a:rPr lang="en-US" sz="2000" dirty="0" err="1" smtClean="0"/>
              <a:t>Bou</a:t>
            </a:r>
            <a:r>
              <a:rPr lang="en-US" sz="2000" dirty="0" smtClean="0"/>
              <a:t>, W.,</a:t>
            </a:r>
            <a:r>
              <a:rPr lang="en-US" sz="2000" b="1" dirty="0" smtClean="0"/>
              <a:t> </a:t>
            </a:r>
            <a:r>
              <a:rPr lang="en-US" sz="2000" dirty="0" smtClean="0"/>
              <a:t>Cabanas, J.G., Villanueva, S.E., ( Aug. 25,2011) Thrombolytic Therapy in Emergency 	Medicine  Retrieved from:</a:t>
            </a:r>
          </a:p>
          <a:p>
            <a:pPr lvl="1"/>
            <a:r>
              <a:rPr lang="en-US" sz="1600" dirty="0" smtClean="0"/>
              <a:t>http://emedicine.medscape.com/article/811234-overview#a1</a:t>
            </a:r>
          </a:p>
          <a:p>
            <a:endParaRPr lang="en-US" sz="2000" b="1" dirty="0" smtClean="0"/>
          </a:p>
          <a:p>
            <a:endParaRPr lang="en-US" sz="2000" dirty="0" smtClean="0"/>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Case Study (con’t) </a:t>
            </a:r>
            <a:endParaRPr lang="en-US" dirty="0"/>
          </a:p>
        </p:txBody>
      </p:sp>
      <p:sp>
        <p:nvSpPr>
          <p:cNvPr id="3" name="Content Placeholder 2"/>
          <p:cNvSpPr>
            <a:spLocks noGrp="1"/>
          </p:cNvSpPr>
          <p:nvPr>
            <p:ph idx="1"/>
          </p:nvPr>
        </p:nvSpPr>
        <p:spPr/>
        <p:txBody>
          <a:bodyPr>
            <a:normAutofit lnSpcReduction="10000"/>
          </a:bodyPr>
          <a:lstStyle/>
          <a:p>
            <a:r>
              <a:rPr lang="en-US" dirty="0" smtClean="0"/>
              <a:t>The neurologist writes the order to administer tPA.  </a:t>
            </a:r>
          </a:p>
          <a:p>
            <a:r>
              <a:rPr lang="en-US" dirty="0" smtClean="0"/>
              <a:t>You administer the </a:t>
            </a:r>
            <a:r>
              <a:rPr lang="en-US" u="sng" dirty="0" smtClean="0"/>
              <a:t>correct dose </a:t>
            </a:r>
            <a:r>
              <a:rPr lang="en-US" dirty="0" smtClean="0"/>
              <a:t>and start to see improvement in his symptoms within the hour  </a:t>
            </a:r>
          </a:p>
          <a:p>
            <a:r>
              <a:rPr lang="en-US" dirty="0" smtClean="0"/>
              <a:t>What complications would you continue to watch for? </a:t>
            </a:r>
          </a:p>
          <a:p>
            <a:r>
              <a:rPr lang="en-US" dirty="0" smtClean="0"/>
              <a:t>Bleeding			</a:t>
            </a:r>
          </a:p>
          <a:p>
            <a:r>
              <a:rPr lang="en-US" dirty="0" smtClean="0"/>
              <a:t>Hyper or Hypotension</a:t>
            </a:r>
          </a:p>
          <a:p>
            <a:r>
              <a:rPr lang="en-US" dirty="0" smtClean="0"/>
              <a:t>Neurologic deterioration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Fast Stroke Facts</a:t>
            </a:r>
            <a:endParaRPr lang="en-US" dirty="0"/>
          </a:p>
        </p:txBody>
      </p:sp>
      <p:sp>
        <p:nvSpPr>
          <p:cNvPr id="3" name="Content Placeholder 2"/>
          <p:cNvSpPr>
            <a:spLocks noGrp="1"/>
          </p:cNvSpPr>
          <p:nvPr>
            <p:ph idx="1"/>
          </p:nvPr>
        </p:nvSpPr>
        <p:spPr>
          <a:xfrm>
            <a:off x="457200" y="1752600"/>
            <a:ext cx="8229600" cy="4625609"/>
          </a:xfrm>
        </p:spPr>
        <p:txBody>
          <a:bodyPr>
            <a:normAutofit fontScale="92500" lnSpcReduction="10000"/>
          </a:bodyPr>
          <a:lstStyle/>
          <a:p>
            <a:pPr>
              <a:buNone/>
            </a:pPr>
            <a:r>
              <a:rPr lang="en-US" sz="3000" dirty="0" smtClean="0"/>
              <a:t>The American Heart Association</a:t>
            </a:r>
          </a:p>
          <a:p>
            <a:pPr>
              <a:buNone/>
            </a:pPr>
            <a:r>
              <a:rPr lang="en-US" sz="3000" dirty="0" smtClean="0"/>
              <a:t>reports: </a:t>
            </a:r>
          </a:p>
          <a:p>
            <a:endParaRPr lang="en-US" sz="2400" dirty="0" smtClean="0"/>
          </a:p>
          <a:p>
            <a:r>
              <a:rPr lang="en-US" sz="2400" dirty="0" smtClean="0"/>
              <a:t>Each year, 795 000 people experience</a:t>
            </a:r>
          </a:p>
          <a:p>
            <a:pPr>
              <a:buNone/>
            </a:pPr>
            <a:r>
              <a:rPr lang="en-US" sz="2400" dirty="0" smtClean="0"/>
              <a:t>	a new or recurrent stroke. </a:t>
            </a:r>
          </a:p>
          <a:p>
            <a:endParaRPr lang="en-US" sz="2400" dirty="0" smtClean="0"/>
          </a:p>
          <a:p>
            <a:r>
              <a:rPr lang="en-US" sz="2400" dirty="0" smtClean="0"/>
              <a:t> Mortality data from 2008, indicates that</a:t>
            </a:r>
          </a:p>
          <a:p>
            <a:pPr>
              <a:buNone/>
            </a:pPr>
            <a:r>
              <a:rPr lang="en-US" sz="2400" dirty="0" smtClean="0"/>
              <a:t> 	stroke accounted For 1 of every 18 </a:t>
            </a:r>
          </a:p>
          <a:p>
            <a:pPr>
              <a:buNone/>
            </a:pPr>
            <a:r>
              <a:rPr lang="en-US" sz="2400" dirty="0" smtClean="0"/>
              <a:t>	deaths in the United States. </a:t>
            </a:r>
          </a:p>
          <a:p>
            <a:endParaRPr lang="en-US" sz="2400" dirty="0" smtClean="0"/>
          </a:p>
          <a:p>
            <a:r>
              <a:rPr lang="en-US" sz="2400" dirty="0" smtClean="0"/>
              <a:t>On average, every 40 seconds, </a:t>
            </a:r>
          </a:p>
          <a:p>
            <a:pPr>
              <a:buNone/>
            </a:pPr>
            <a:r>
              <a:rPr lang="en-US" sz="2400" dirty="0" smtClean="0"/>
              <a:t>	someone in the United</a:t>
            </a:r>
          </a:p>
          <a:p>
            <a:pPr>
              <a:buNone/>
            </a:pPr>
            <a:r>
              <a:rPr lang="en-US" sz="2400" dirty="0" smtClean="0"/>
              <a:t>	States has a stroke.</a:t>
            </a:r>
            <a:endParaRPr lang="en-US" sz="2400" dirty="0"/>
          </a:p>
        </p:txBody>
      </p:sp>
      <p:pic>
        <p:nvPicPr>
          <p:cNvPr id="4" name="Picture 2"/>
          <p:cNvPicPr>
            <a:picLocks noChangeAspect="1" noChangeArrowheads="1"/>
          </p:cNvPicPr>
          <p:nvPr/>
        </p:nvPicPr>
        <p:blipFill>
          <a:blip r:embed="rId3" cstate="print"/>
          <a:stretch>
            <a:fillRect/>
          </a:stretch>
        </p:blipFill>
        <p:spPr bwMode="auto">
          <a:xfrm>
            <a:off x="5943600" y="1600200"/>
            <a:ext cx="2951018" cy="4480560"/>
          </a:xfrm>
          <a:prstGeom prst="rect">
            <a:avLst/>
          </a:prstGeom>
          <a:noFill/>
          <a:ln w="9525">
            <a:noFill/>
            <a:miter lim="800000"/>
            <a:headEnd/>
            <a:tailEnd/>
          </a:ln>
          <a:effectLst/>
        </p:spPr>
      </p:pic>
      <p:sp>
        <p:nvSpPr>
          <p:cNvPr id="5" name="TextBox 4"/>
          <p:cNvSpPr txBox="1"/>
          <p:nvPr/>
        </p:nvSpPr>
        <p:spPr>
          <a:xfrm>
            <a:off x="6934200" y="6096000"/>
            <a:ext cx="1119217" cy="246221"/>
          </a:xfrm>
          <a:prstGeom prst="rect">
            <a:avLst/>
          </a:prstGeom>
          <a:noFill/>
        </p:spPr>
        <p:txBody>
          <a:bodyPr wrap="none" rtlCol="0">
            <a:spAutoFit/>
          </a:bodyPr>
          <a:lstStyle/>
          <a:p>
            <a:r>
              <a:rPr lang="en-US" sz="1000" dirty="0" smtClean="0"/>
              <a:t>Microsoft Clip Art</a:t>
            </a:r>
            <a:endParaRPr lang="en-US" sz="1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Case Study</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sz="2800" b="1" i="1" dirty="0" smtClean="0"/>
              <a:t>You are working in a busy emergency department one Friday evening. You receive three patients within minutes of each other.  </a:t>
            </a:r>
          </a:p>
          <a:p>
            <a:r>
              <a:rPr lang="en-US" sz="2800" dirty="0" smtClean="0"/>
              <a:t>Mr. Ripley is a 63 year old black male with sudden onset of right sided weakness, difficulty speaking and dizziness.  He has a history of hypertension and diabetes.  </a:t>
            </a:r>
          </a:p>
          <a:p>
            <a:r>
              <a:rPr lang="en-US" sz="2800" dirty="0" smtClean="0"/>
              <a:t>Ms.  Watkins is a 37 year old female with new onset of right arm numbness, dizziness, headache and vision changes  She is 2 weeks post partum. No other medical history  </a:t>
            </a:r>
          </a:p>
          <a:p>
            <a:r>
              <a:rPr lang="en-US" sz="2800" dirty="0" smtClean="0"/>
              <a:t>Mrs. Smith is an 80 year old Caucasian female with severe headache, vomiting and left sided paralysis. Her daughter states Mrs. Smith has a new onset of confusion and is now drifting in and out of consciousness.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dirty="0" smtClean="0"/>
              <a:t>Questions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What would you do?  </a:t>
            </a:r>
          </a:p>
          <a:p>
            <a:endParaRPr lang="en-US" dirty="0" smtClean="0"/>
          </a:p>
          <a:p>
            <a:pPr marL="1243584" lvl="4" indent="0">
              <a:buNone/>
            </a:pPr>
            <a:r>
              <a:rPr lang="en-US" dirty="0" smtClean="0"/>
              <a:t>                                                                                                   </a:t>
            </a:r>
            <a:r>
              <a:rPr lang="en-US" sz="1000" dirty="0" smtClean="0"/>
              <a:t>Microsoft Clip Art </a:t>
            </a:r>
            <a:endParaRPr lang="en-US" dirty="0" smtClean="0"/>
          </a:p>
          <a:p>
            <a:pPr marL="118872" indent="0">
              <a:buNone/>
            </a:pPr>
            <a:endParaRPr lang="en-US" dirty="0" smtClean="0"/>
          </a:p>
          <a:p>
            <a:r>
              <a:rPr lang="en-US" dirty="0" smtClean="0"/>
              <a:t>Who would you treat first?  </a:t>
            </a:r>
            <a:endParaRPr lang="en-US" dirty="0"/>
          </a:p>
        </p:txBody>
      </p:sp>
      <p:pic>
        <p:nvPicPr>
          <p:cNvPr id="1026" name="Picture 2" descr="C:\Users\The McvMullens\AppData\Local\Microsoft\Windows\Temporary Internet Files\Content.IE5\YT16RC7R\MC900384372[1].wmf"/>
          <p:cNvPicPr>
            <a:picLocks noChangeAspect="1" noChangeArrowheads="1"/>
          </p:cNvPicPr>
          <p:nvPr/>
        </p:nvPicPr>
        <p:blipFill>
          <a:blip r:embed="rId3" cstate="print"/>
          <a:srcRect/>
          <a:stretch>
            <a:fillRect/>
          </a:stretch>
        </p:blipFill>
        <p:spPr bwMode="auto">
          <a:xfrm>
            <a:off x="6705600" y="4343400"/>
            <a:ext cx="1823314" cy="1378001"/>
          </a:xfrm>
          <a:prstGeom prst="rect">
            <a:avLst/>
          </a:prstGeom>
          <a:noFill/>
        </p:spPr>
      </p:pic>
      <p:pic>
        <p:nvPicPr>
          <p:cNvPr id="1031" name="Picture 7" descr="C:\Users\The McvMullens\AppData\Local\Microsoft\Windows\Temporary Internet Files\Content.IE5\7Q5OCH73\MC900054676[1].wmf"/>
          <p:cNvPicPr>
            <a:picLocks noChangeAspect="1" noChangeArrowheads="1"/>
          </p:cNvPicPr>
          <p:nvPr/>
        </p:nvPicPr>
        <p:blipFill>
          <a:blip r:embed="rId4" cstate="print"/>
          <a:srcRect/>
          <a:stretch>
            <a:fillRect/>
          </a:stretch>
        </p:blipFill>
        <p:spPr bwMode="auto">
          <a:xfrm>
            <a:off x="6858000" y="2057400"/>
            <a:ext cx="1406691" cy="1396289"/>
          </a:xfrm>
          <a:prstGeom prst="rect">
            <a:avLst/>
          </a:prstGeom>
          <a:noFill/>
        </p:spPr>
      </p:pic>
      <p:sp>
        <p:nvSpPr>
          <p:cNvPr id="2" name="TextBox 1"/>
          <p:cNvSpPr txBox="1"/>
          <p:nvPr/>
        </p:nvSpPr>
        <p:spPr>
          <a:xfrm>
            <a:off x="6553200" y="5867400"/>
            <a:ext cx="1975714" cy="246221"/>
          </a:xfrm>
          <a:prstGeom prst="rect">
            <a:avLst/>
          </a:prstGeom>
          <a:noFill/>
        </p:spPr>
        <p:txBody>
          <a:bodyPr wrap="square" rtlCol="0">
            <a:spAutoFit/>
          </a:bodyPr>
          <a:lstStyle/>
          <a:p>
            <a:r>
              <a:rPr lang="en-US" sz="1000" dirty="0" smtClean="0"/>
              <a:t>Microsoft Clip Art </a:t>
            </a:r>
            <a:endParaRPr lang="en-US"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p:txBody>
          <a:bodyPr>
            <a:normAutofit/>
          </a:bodyPr>
          <a:lstStyle/>
          <a:p>
            <a:pPr>
              <a:buNone/>
            </a:pPr>
            <a:r>
              <a:rPr lang="en-US" sz="2800" b="1" i="1" dirty="0" smtClean="0"/>
              <a:t>At the end of this module the learner will be able to:</a:t>
            </a:r>
          </a:p>
          <a:p>
            <a:endParaRPr lang="en-US" sz="2800" dirty="0" smtClean="0"/>
          </a:p>
          <a:p>
            <a:r>
              <a:rPr lang="en-US" sz="2800" dirty="0" smtClean="0"/>
              <a:t>List inclusion and exclusion criteria for patients receiving tPA for stroke</a:t>
            </a:r>
          </a:p>
          <a:p>
            <a:r>
              <a:rPr lang="en-US" sz="2800" dirty="0" smtClean="0"/>
              <a:t>State three contraindications to the administration of tPA for stroke </a:t>
            </a:r>
          </a:p>
          <a:p>
            <a:r>
              <a:rPr lang="en-US" sz="2800" dirty="0" smtClean="0"/>
              <a:t>State factors that affect appropriateness of tPA administration to patients with stroke symptoms </a:t>
            </a:r>
          </a:p>
          <a:p>
            <a:r>
              <a:rPr lang="en-US" sz="2800" dirty="0" smtClean="0"/>
              <a:t>Identify potential complications from thrombolytic therapy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Facts about Tissue Plasminogen Activator (tPA)</a:t>
            </a:r>
            <a:endParaRPr lang="en-US" sz="3600" dirty="0"/>
          </a:p>
        </p:txBody>
      </p:sp>
      <p:sp>
        <p:nvSpPr>
          <p:cNvPr id="3" name="Content Placeholder 2"/>
          <p:cNvSpPr>
            <a:spLocks noGrp="1"/>
          </p:cNvSpPr>
          <p:nvPr>
            <p:ph idx="1"/>
          </p:nvPr>
        </p:nvSpPr>
        <p:spPr>
          <a:xfrm>
            <a:off x="609600" y="1600200"/>
            <a:ext cx="8382000" cy="5257800"/>
          </a:xfrm>
        </p:spPr>
        <p:txBody>
          <a:bodyPr>
            <a:noAutofit/>
          </a:bodyPr>
          <a:lstStyle/>
          <a:p>
            <a:pPr>
              <a:buNone/>
            </a:pPr>
            <a:r>
              <a:rPr lang="en-US" sz="2000" dirty="0" smtClean="0"/>
              <a:t>In their article </a:t>
            </a:r>
            <a:r>
              <a:rPr lang="en-US" sz="2000" b="1" dirty="0" smtClean="0"/>
              <a:t>Thrombolytic Therapy in Emergency Medicine </a:t>
            </a:r>
          </a:p>
          <a:p>
            <a:pPr>
              <a:buNone/>
            </a:pPr>
            <a:r>
              <a:rPr lang="en-US" sz="2000" dirty="0" smtClean="0"/>
              <a:t>published in </a:t>
            </a:r>
            <a:r>
              <a:rPr lang="en-US" sz="2000" dirty="0" err="1" smtClean="0"/>
              <a:t>Medscape</a:t>
            </a:r>
            <a:r>
              <a:rPr lang="en-US" sz="2000" dirty="0" smtClean="0"/>
              <a:t>,  Rivera-</a:t>
            </a:r>
            <a:r>
              <a:rPr lang="en-US" sz="2000" dirty="0" err="1" smtClean="0"/>
              <a:t>Bou</a:t>
            </a:r>
            <a:r>
              <a:rPr lang="en-US" sz="2000" dirty="0" smtClean="0"/>
              <a:t>, Cabanas, and Villanueva (2011)  describe  naturally occurring Tissue plasminogen activator (</a:t>
            </a:r>
            <a:r>
              <a:rPr lang="en-US" sz="2000" dirty="0" err="1" smtClean="0"/>
              <a:t>tPA</a:t>
            </a:r>
            <a:r>
              <a:rPr lang="en-US" sz="2000" dirty="0" smtClean="0"/>
              <a:t>)as  a </a:t>
            </a:r>
            <a:r>
              <a:rPr lang="en-US" sz="2000" dirty="0" err="1" smtClean="0"/>
              <a:t>fibrinolytic</a:t>
            </a:r>
            <a:r>
              <a:rPr lang="en-US" sz="2000" dirty="0" smtClean="0"/>
              <a:t> agent  in our vascular endothelial cells which occurs to control clotting . It is naturally attracted to fibrin.   When a thrombus [ blood clot] forms “The  binding of tPA and plasminogen to the fibrin surface induces a conversion of plasminogen to plasmin and dissolving the clot.”</a:t>
            </a:r>
            <a:endParaRPr lang="en-US" sz="1000" dirty="0" smtClean="0"/>
          </a:p>
          <a:p>
            <a:pPr lvl="8">
              <a:buNone/>
            </a:pPr>
            <a:endParaRPr lang="en-US" sz="1000" dirty="0" smtClean="0"/>
          </a:p>
          <a:p>
            <a:pPr marL="438912" lvl="8" indent="-320040">
              <a:spcBef>
                <a:spcPts val="0"/>
              </a:spcBef>
              <a:buClr>
                <a:schemeClr val="accent1"/>
              </a:buClr>
              <a:buSzPct val="80000"/>
              <a:buFont typeface="Wingdings 2"/>
              <a:buChar char=""/>
            </a:pPr>
            <a:r>
              <a:rPr lang="en-US" sz="2000" dirty="0" err="1" smtClean="0"/>
              <a:t>tPA</a:t>
            </a:r>
            <a:r>
              <a:rPr lang="en-US" sz="2000" dirty="0" smtClean="0"/>
              <a:t> can be used to treat ischemic strokes. It is made by Recombinant DNA technology and acts on the clot as naturally formed  </a:t>
            </a:r>
            <a:r>
              <a:rPr lang="en-US" sz="2000" dirty="0" err="1" smtClean="0"/>
              <a:t>tPA</a:t>
            </a:r>
            <a:r>
              <a:rPr lang="en-US" sz="2000" dirty="0" smtClean="0"/>
              <a:t> would. </a:t>
            </a:r>
          </a:p>
          <a:p>
            <a:endParaRPr lang="en-US" sz="2000" dirty="0" smtClean="0"/>
          </a:p>
          <a:p>
            <a:r>
              <a:rPr lang="en-US" sz="2000" dirty="0" smtClean="0"/>
              <a:t>IV </a:t>
            </a:r>
            <a:r>
              <a:rPr lang="en-US" sz="2000" dirty="0" err="1" smtClean="0"/>
              <a:t>tPA</a:t>
            </a:r>
            <a:r>
              <a:rPr lang="en-US" sz="2000" dirty="0" smtClean="0"/>
              <a:t> is the only medical therapy </a:t>
            </a:r>
          </a:p>
          <a:p>
            <a:pPr>
              <a:buNone/>
            </a:pPr>
            <a:r>
              <a:rPr lang="en-US" sz="2000" dirty="0" smtClean="0"/>
              <a:t>	    approved by the U.S. FDA for the </a:t>
            </a:r>
          </a:p>
          <a:p>
            <a:pPr>
              <a:buNone/>
            </a:pPr>
            <a:r>
              <a:rPr lang="en-US" sz="2000" dirty="0" smtClean="0"/>
              <a:t>	    treatment of ischemic stroke.</a:t>
            </a:r>
          </a:p>
          <a:p>
            <a:pPr>
              <a:buNone/>
            </a:pPr>
            <a:r>
              <a:rPr lang="en-US" sz="2400" dirty="0" smtClean="0"/>
              <a:t>					</a:t>
            </a:r>
            <a:r>
              <a:rPr lang="en-US" sz="1000" dirty="0" err="1" smtClean="0"/>
              <a:t>Porth</a:t>
            </a:r>
            <a:r>
              <a:rPr lang="en-US" sz="1000" dirty="0" smtClean="0"/>
              <a:t>, 2009</a:t>
            </a:r>
            <a:endParaRPr lang="en-US" sz="2400" dirty="0" smtClean="0"/>
          </a:p>
        </p:txBody>
      </p:sp>
      <p:pic>
        <p:nvPicPr>
          <p:cNvPr id="6" name="Picture 3"/>
          <p:cNvPicPr>
            <a:picLocks noChangeAspect="1" noChangeArrowheads="1"/>
          </p:cNvPicPr>
          <p:nvPr/>
        </p:nvPicPr>
        <p:blipFill>
          <a:blip r:embed="rId3" cstate="print"/>
          <a:srcRect/>
          <a:stretch>
            <a:fillRect/>
          </a:stretch>
        </p:blipFill>
        <p:spPr bwMode="auto">
          <a:xfrm>
            <a:off x="5715000" y="4724400"/>
            <a:ext cx="2819401" cy="1752600"/>
          </a:xfrm>
          <a:prstGeom prst="rect">
            <a:avLst/>
          </a:prstGeom>
          <a:noFill/>
          <a:ln w="9525">
            <a:noFill/>
            <a:miter lim="800000"/>
            <a:headEnd/>
            <a:tailEnd/>
          </a:ln>
          <a:effectLst/>
        </p:spPr>
      </p:pic>
      <p:sp>
        <p:nvSpPr>
          <p:cNvPr id="8" name="TextBox 7"/>
          <p:cNvSpPr txBox="1"/>
          <p:nvPr/>
        </p:nvSpPr>
        <p:spPr>
          <a:xfrm>
            <a:off x="7010400" y="6611779"/>
            <a:ext cx="1119217" cy="246221"/>
          </a:xfrm>
          <a:prstGeom prst="rect">
            <a:avLst/>
          </a:prstGeom>
          <a:noFill/>
        </p:spPr>
        <p:txBody>
          <a:bodyPr wrap="none" rtlCol="0">
            <a:spAutoFit/>
          </a:bodyPr>
          <a:lstStyle/>
          <a:p>
            <a:r>
              <a:rPr lang="en-US" sz="1000" dirty="0" smtClean="0"/>
              <a:t>Microsoft Clip Art</a:t>
            </a:r>
            <a:endParaRPr lang="en-US" sz="1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dirty="0" smtClean="0"/>
              <a:t>Facts about Tissue Plasminogen Activator (tPA)</a:t>
            </a:r>
            <a:endParaRPr lang="en-US" dirty="0"/>
          </a:p>
        </p:txBody>
      </p:sp>
      <p:sp>
        <p:nvSpPr>
          <p:cNvPr id="3" name="Content Placeholder 2"/>
          <p:cNvSpPr>
            <a:spLocks noGrp="1"/>
          </p:cNvSpPr>
          <p:nvPr>
            <p:ph idx="1"/>
          </p:nvPr>
        </p:nvSpPr>
        <p:spPr/>
        <p:txBody>
          <a:bodyPr>
            <a:normAutofit fontScale="70000" lnSpcReduction="20000"/>
          </a:bodyPr>
          <a:lstStyle/>
          <a:p>
            <a:r>
              <a:rPr lang="en-US" sz="2900" dirty="0" smtClean="0"/>
              <a:t>The time window for administration is within 3 hr of symptom onset. If patient wakes up with symptoms, symptom onset must be calculated from the time the patient fell asleep.  </a:t>
            </a:r>
          </a:p>
          <a:p>
            <a:pPr lvl="1">
              <a:buNone/>
            </a:pPr>
            <a:endParaRPr lang="en-US" sz="1600" dirty="0" smtClean="0"/>
          </a:p>
          <a:p>
            <a:pPr lvl="1">
              <a:buNone/>
            </a:pPr>
            <a:r>
              <a:rPr lang="en-US" sz="2100" dirty="0" smtClean="0"/>
              <a:t>Some new data suggest that IV TPA can be administered safely and with benefit in select patients up to 4.5 hours after symptom onset. There are additional exclusion criteria if IV TPA is given beyond the 3-hr window.</a:t>
            </a:r>
          </a:p>
          <a:p>
            <a:endParaRPr lang="en-US" sz="2000" dirty="0" smtClean="0"/>
          </a:p>
          <a:p>
            <a:endParaRPr lang="en-US" sz="2600" dirty="0" smtClean="0"/>
          </a:p>
          <a:p>
            <a:r>
              <a:rPr lang="en-US" sz="2600" dirty="0" smtClean="0"/>
              <a:t>There are strict criteria for the administration of IV TPA .</a:t>
            </a:r>
          </a:p>
          <a:p>
            <a:pPr marL="118872" indent="0">
              <a:buNone/>
            </a:pPr>
            <a:r>
              <a:rPr lang="en-US" sz="2600" dirty="0" smtClean="0"/>
              <a:t>           </a:t>
            </a:r>
            <a:r>
              <a:rPr lang="en-US" sz="2300" dirty="0" smtClean="0"/>
              <a:t>(We will discuss these)</a:t>
            </a:r>
          </a:p>
          <a:p>
            <a:endParaRPr lang="en-US" sz="2600" dirty="0" smtClean="0"/>
          </a:p>
          <a:p>
            <a:endParaRPr lang="en-US" sz="2600" dirty="0" smtClean="0"/>
          </a:p>
          <a:p>
            <a:r>
              <a:rPr lang="en-US" sz="2600" dirty="0" smtClean="0"/>
              <a:t>The protocol is weight based, with 90 mg being the maximum allowable dose.</a:t>
            </a:r>
          </a:p>
          <a:p>
            <a:endParaRPr lang="en-US" sz="2600" dirty="0" smtClean="0"/>
          </a:p>
          <a:p>
            <a:endParaRPr lang="en-US" sz="2600" dirty="0" smtClean="0"/>
          </a:p>
          <a:p>
            <a:r>
              <a:rPr lang="en-US" sz="2600" dirty="0" smtClean="0"/>
              <a:t>The risk of brain hemorrhage with IV TPA is about 5% in stroke patients.</a:t>
            </a:r>
            <a:r>
              <a:rPr lang="en-US" sz="2000" dirty="0" smtClean="0"/>
              <a:t/>
            </a:r>
            <a:br>
              <a:rPr lang="en-US" sz="2000" dirty="0" smtClean="0"/>
            </a:br>
            <a:r>
              <a:rPr lang="en-US" sz="2000" dirty="0" smtClean="0"/>
              <a:t>				</a:t>
            </a:r>
            <a:endParaRPr lang="en-US" sz="2400" dirty="0" smtClean="0"/>
          </a:p>
          <a:p>
            <a:pPr lvl="8"/>
            <a:r>
              <a:rPr lang="en-US" sz="1300" dirty="0" smtClean="0"/>
              <a:t>                                                                                                                                                                                                                                                                                     					Ferri, 2012 </a:t>
            </a:r>
            <a:endParaRPr lang="en-US" sz="13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Assessment</a:t>
            </a:r>
            <a:endParaRPr lang="en-US" dirty="0"/>
          </a:p>
        </p:txBody>
      </p:sp>
      <p:sp>
        <p:nvSpPr>
          <p:cNvPr id="3" name="Content Placeholder 2"/>
          <p:cNvSpPr>
            <a:spLocks noGrp="1"/>
          </p:cNvSpPr>
          <p:nvPr>
            <p:ph idx="1"/>
          </p:nvPr>
        </p:nvSpPr>
        <p:spPr/>
        <p:txBody>
          <a:bodyPr>
            <a:normAutofit fontScale="92500"/>
          </a:bodyPr>
          <a:lstStyle/>
          <a:p>
            <a:pPr>
              <a:buNone/>
            </a:pPr>
            <a:r>
              <a:rPr lang="en-US" sz="2800" b="1" i="1" dirty="0" smtClean="0">
                <a:solidFill>
                  <a:srgbClr val="C00000"/>
                </a:solidFill>
              </a:rPr>
              <a:t>More information is needed to determine if each patient is a candidate for tPA</a:t>
            </a:r>
          </a:p>
          <a:p>
            <a:endParaRPr lang="en-US" sz="2400" dirty="0" smtClean="0"/>
          </a:p>
          <a:p>
            <a:r>
              <a:rPr lang="en-US" sz="2400" dirty="0" smtClean="0"/>
              <a:t>Mr. Ripley’s wife states his symptoms started 30 minutes ago. She insisted they call an ambulance and get to the hospital.</a:t>
            </a:r>
          </a:p>
          <a:p>
            <a:endParaRPr lang="en-US" sz="2400" dirty="0" smtClean="0"/>
          </a:p>
          <a:p>
            <a:r>
              <a:rPr lang="en-US" sz="2400" dirty="0" smtClean="0"/>
              <a:t>Ms. Watkins states she has been having her symptoms intermittently since she delivered the baby 2 weeks ago.  They became worse after she woke from a 2 hour nap, 4 hours ago. </a:t>
            </a:r>
          </a:p>
          <a:p>
            <a:endParaRPr lang="en-US" sz="2400" dirty="0" smtClean="0"/>
          </a:p>
          <a:p>
            <a:r>
              <a:rPr lang="en-US" sz="2400" dirty="0" smtClean="0"/>
              <a:t>Mrs. Smith’s daughter states her mother complained of a severe headache and started vomiting 30 minutes prior to admission.  She became less responsive in the ambulance. </a:t>
            </a:r>
          </a:p>
          <a:p>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5608</TotalTime>
  <Words>1414</Words>
  <Application>Microsoft Office PowerPoint</Application>
  <PresentationFormat>On-screen Show (4:3)</PresentationFormat>
  <Paragraphs>270</Paragraphs>
  <Slides>26</Slides>
  <Notes>9</Notes>
  <HiddenSlides>1</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Module</vt:lpstr>
      <vt:lpstr>Slide 1</vt:lpstr>
      <vt:lpstr>Special Instructions</vt:lpstr>
      <vt:lpstr>Fast Stroke Facts</vt:lpstr>
      <vt:lpstr>Case Study</vt:lpstr>
      <vt:lpstr>Questions</vt:lpstr>
      <vt:lpstr>Objectives</vt:lpstr>
      <vt:lpstr>Facts about Tissue Plasminogen Activator (tPA)</vt:lpstr>
      <vt:lpstr>Facts about Tissue Plasminogen Activator (tPA)</vt:lpstr>
      <vt:lpstr>Assessment</vt:lpstr>
      <vt:lpstr>Question</vt:lpstr>
      <vt:lpstr>Criteria for considering TPA as a treatment option: </vt:lpstr>
      <vt:lpstr>Slide 12</vt:lpstr>
      <vt:lpstr>Criteria for considering TPA as a treatment option: </vt:lpstr>
      <vt:lpstr>Case Study (con’t) </vt:lpstr>
      <vt:lpstr>Criteria for  excluding as a treatment option  (Click on each box)</vt:lpstr>
      <vt:lpstr>Criteria for  excluding tPA as a treatment option  (Click on each box) </vt:lpstr>
      <vt:lpstr>Question</vt:lpstr>
      <vt:lpstr>Case Study (con’t)</vt:lpstr>
      <vt:lpstr>Case Study (con’t)</vt:lpstr>
      <vt:lpstr>Case Study (con’t)</vt:lpstr>
      <vt:lpstr>Slide 21</vt:lpstr>
      <vt:lpstr>Case Study (con’t)</vt:lpstr>
      <vt:lpstr>Outcome</vt:lpstr>
      <vt:lpstr>Summary</vt:lpstr>
      <vt:lpstr>References </vt:lpstr>
      <vt:lpstr>Case Study (con’t)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tPA or not to tPA?</dc:title>
  <dc:creator>The McMullens</dc:creator>
  <cp:lastModifiedBy>AdminEx</cp:lastModifiedBy>
  <cp:revision>133</cp:revision>
  <dcterms:created xsi:type="dcterms:W3CDTF">2012-03-26T00:16:32Z</dcterms:created>
  <dcterms:modified xsi:type="dcterms:W3CDTF">2012-04-24T18:51:04Z</dcterms:modified>
</cp:coreProperties>
</file>